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98" r:id="rId3"/>
    <p:sldId id="299" r:id="rId4"/>
    <p:sldId id="300" r:id="rId5"/>
    <p:sldId id="301" r:id="rId6"/>
    <p:sldId id="305" r:id="rId7"/>
    <p:sldId id="302" r:id="rId8"/>
    <p:sldId id="306" r:id="rId9"/>
    <p:sldId id="303" r:id="rId10"/>
    <p:sldId id="307" r:id="rId11"/>
    <p:sldId id="308" r:id="rId12"/>
    <p:sldId id="304" r:id="rId13"/>
    <p:sldId id="309" r:id="rId14"/>
    <p:sldId id="310" r:id="rId15"/>
    <p:sldId id="311" r:id="rId16"/>
    <p:sldId id="313" r:id="rId17"/>
    <p:sldId id="312" r:id="rId18"/>
    <p:sldId id="315" r:id="rId19"/>
    <p:sldId id="316" r:id="rId20"/>
    <p:sldId id="317" r:id="rId21"/>
    <p:sldId id="314" r:id="rId22"/>
    <p:sldId id="318" r:id="rId23"/>
    <p:sldId id="319" r:id="rId24"/>
    <p:sldId id="320" r:id="rId25"/>
    <p:sldId id="323" r:id="rId26"/>
    <p:sldId id="321" r:id="rId27"/>
    <p:sldId id="322" r:id="rId28"/>
    <p:sldId id="324" r:id="rId29"/>
    <p:sldId id="325" r:id="rId30"/>
    <p:sldId id="379" r:id="rId31"/>
    <p:sldId id="326" r:id="rId32"/>
    <p:sldId id="327" r:id="rId33"/>
    <p:sldId id="373" r:id="rId34"/>
    <p:sldId id="375" r:id="rId35"/>
    <p:sldId id="376" r:id="rId36"/>
    <p:sldId id="377" r:id="rId37"/>
    <p:sldId id="378" r:id="rId38"/>
    <p:sldId id="280"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298" autoAdjust="0"/>
  </p:normalViewPr>
  <p:slideViewPr>
    <p:cSldViewPr snapToGrid="0">
      <p:cViewPr varScale="1">
        <p:scale>
          <a:sx n="86" d="100"/>
          <a:sy n="86" d="100"/>
        </p:scale>
        <p:origin x="15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E43826-4C69-47EA-8898-45B824867DB5}" type="datetimeFigureOut">
              <a:rPr lang="en-US" smtClean="0"/>
              <a:t>2/18/2026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B2ACA-593C-4267-A91D-71F7698EFE9F}" type="slidenum">
              <a:rPr lang="en-US" smtClean="0"/>
              <a:t>‹#›</a:t>
            </a:fld>
            <a:endParaRPr lang="en-US"/>
          </a:p>
        </p:txBody>
      </p:sp>
    </p:spTree>
    <p:extLst>
      <p:ext uri="{BB962C8B-B14F-4D97-AF65-F5344CB8AC3E}">
        <p14:creationId xmlns:p14="http://schemas.microsoft.com/office/powerpoint/2010/main" val="858103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C72E4F-7DFD-4C1A-A1A9-E4120F2AD69C}"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F68B03-EF67-4A02-9879-B0436ED06920}" type="slidenum">
              <a:rPr lang="en-US" smtClean="0"/>
              <a:t>‹#›</a:t>
            </a:fld>
            <a:endParaRPr lang="en-US"/>
          </a:p>
        </p:txBody>
      </p:sp>
    </p:spTree>
    <p:extLst>
      <p:ext uri="{BB962C8B-B14F-4D97-AF65-F5344CB8AC3E}">
        <p14:creationId xmlns:p14="http://schemas.microsoft.com/office/powerpoint/2010/main" val="82875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72E4F-7DFD-4C1A-A1A9-E4120F2AD69C}"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F68B03-EF67-4A02-9879-B0436ED06920}" type="slidenum">
              <a:rPr lang="en-US" smtClean="0"/>
              <a:t>‹#›</a:t>
            </a:fld>
            <a:endParaRPr lang="en-US"/>
          </a:p>
        </p:txBody>
      </p:sp>
    </p:spTree>
    <p:extLst>
      <p:ext uri="{BB962C8B-B14F-4D97-AF65-F5344CB8AC3E}">
        <p14:creationId xmlns:p14="http://schemas.microsoft.com/office/powerpoint/2010/main" val="3534275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0FC72E4F-7DFD-4C1A-A1A9-E4120F2AD69C}"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F68B03-EF67-4A02-9879-B0436ED06920}" type="slidenum">
              <a:rPr lang="en-US" smtClean="0"/>
              <a:t>‹#›</a:t>
            </a:fld>
            <a:endParaRPr lang="en-US"/>
          </a:p>
        </p:txBody>
      </p:sp>
    </p:spTree>
    <p:extLst>
      <p:ext uri="{BB962C8B-B14F-4D97-AF65-F5344CB8AC3E}">
        <p14:creationId xmlns:p14="http://schemas.microsoft.com/office/powerpoint/2010/main" val="3455226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0FC72E4F-7DFD-4C1A-A1A9-E4120F2AD69C}" type="datetimeFigureOut">
              <a:rPr lang="en-US" smtClean="0"/>
              <a:t>2/18/2026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F68B03-EF67-4A02-9879-B0436ED06920}" type="slidenum">
              <a:rPr lang="en-US" smtClean="0"/>
              <a:t>‹#›</a:t>
            </a:fld>
            <a:endParaRPr lang="en-US"/>
          </a:p>
        </p:txBody>
      </p:sp>
    </p:spTree>
    <p:extLst>
      <p:ext uri="{BB962C8B-B14F-4D97-AF65-F5344CB8AC3E}">
        <p14:creationId xmlns:p14="http://schemas.microsoft.com/office/powerpoint/2010/main" val="426511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C72E4F-7DFD-4C1A-A1A9-E4120F2AD69C}"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F68B03-EF67-4A02-9879-B0436ED06920}" type="slidenum">
              <a:rPr lang="en-US" smtClean="0"/>
              <a:t>‹#›</a:t>
            </a:fld>
            <a:endParaRPr lang="en-US"/>
          </a:p>
        </p:txBody>
      </p:sp>
    </p:spTree>
    <p:extLst>
      <p:ext uri="{BB962C8B-B14F-4D97-AF65-F5344CB8AC3E}">
        <p14:creationId xmlns:p14="http://schemas.microsoft.com/office/powerpoint/2010/main" val="376180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C72E4F-7DFD-4C1A-A1A9-E4120F2AD69C}"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F68B03-EF67-4A02-9879-B0436ED06920}" type="slidenum">
              <a:rPr lang="en-US" smtClean="0"/>
              <a:t>‹#›</a:t>
            </a:fld>
            <a:endParaRPr lang="en-US"/>
          </a:p>
        </p:txBody>
      </p:sp>
    </p:spTree>
    <p:extLst>
      <p:ext uri="{BB962C8B-B14F-4D97-AF65-F5344CB8AC3E}">
        <p14:creationId xmlns:p14="http://schemas.microsoft.com/office/powerpoint/2010/main" val="3391210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C72E4F-7DFD-4C1A-A1A9-E4120F2AD69C}"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F68B03-EF67-4A02-9879-B0436ED06920}" type="slidenum">
              <a:rPr lang="en-US" smtClean="0"/>
              <a:t>‹#›</a:t>
            </a:fld>
            <a:endParaRPr lang="en-US"/>
          </a:p>
        </p:txBody>
      </p:sp>
    </p:spTree>
    <p:extLst>
      <p:ext uri="{BB962C8B-B14F-4D97-AF65-F5344CB8AC3E}">
        <p14:creationId xmlns:p14="http://schemas.microsoft.com/office/powerpoint/2010/main" val="3059260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C72E4F-7DFD-4C1A-A1A9-E4120F2AD69C}"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F68B03-EF67-4A02-9879-B0436ED06920}" type="slidenum">
              <a:rPr lang="en-US" smtClean="0"/>
              <a:t>‹#›</a:t>
            </a:fld>
            <a:endParaRPr lang="en-US"/>
          </a:p>
        </p:txBody>
      </p:sp>
    </p:spTree>
    <p:extLst>
      <p:ext uri="{BB962C8B-B14F-4D97-AF65-F5344CB8AC3E}">
        <p14:creationId xmlns:p14="http://schemas.microsoft.com/office/powerpoint/2010/main" val="3224414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C72E4F-7DFD-4C1A-A1A9-E4120F2AD69C}"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F68B03-EF67-4A02-9879-B0436ED06920}" type="slidenum">
              <a:rPr lang="en-US" smtClean="0"/>
              <a:t>‹#›</a:t>
            </a:fld>
            <a:endParaRPr lang="en-US"/>
          </a:p>
        </p:txBody>
      </p:sp>
    </p:spTree>
    <p:extLst>
      <p:ext uri="{BB962C8B-B14F-4D97-AF65-F5344CB8AC3E}">
        <p14:creationId xmlns:p14="http://schemas.microsoft.com/office/powerpoint/2010/main" val="2723879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C72E4F-7DFD-4C1A-A1A9-E4120F2AD69C}" type="datetimeFigureOut">
              <a:rPr lang="en-US" smtClean="0"/>
              <a:t>2/18/2026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F68B03-EF67-4A02-9879-B0436ED06920}" type="slidenum">
              <a:rPr lang="en-US" smtClean="0"/>
              <a:t>‹#›</a:t>
            </a:fld>
            <a:endParaRPr lang="en-US"/>
          </a:p>
        </p:txBody>
      </p:sp>
    </p:spTree>
    <p:extLst>
      <p:ext uri="{BB962C8B-B14F-4D97-AF65-F5344CB8AC3E}">
        <p14:creationId xmlns:p14="http://schemas.microsoft.com/office/powerpoint/2010/main" val="157875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C72E4F-7DFD-4C1A-A1A9-E4120F2AD69C}" type="datetimeFigureOut">
              <a:rPr lang="en-US" smtClean="0"/>
              <a:t>2/18/2026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F68B03-EF67-4A02-9879-B0436ED06920}" type="slidenum">
              <a:rPr lang="en-US" smtClean="0"/>
              <a:t>‹#›</a:t>
            </a:fld>
            <a:endParaRPr lang="en-US"/>
          </a:p>
        </p:txBody>
      </p:sp>
    </p:spTree>
    <p:extLst>
      <p:ext uri="{BB962C8B-B14F-4D97-AF65-F5344CB8AC3E}">
        <p14:creationId xmlns:p14="http://schemas.microsoft.com/office/powerpoint/2010/main" val="433553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C72E4F-7DFD-4C1A-A1A9-E4120F2AD69C}" type="datetimeFigureOut">
              <a:rPr lang="en-US" smtClean="0"/>
              <a:t>2/18/2026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F68B03-EF67-4A02-9879-B0436ED06920}" type="slidenum">
              <a:rPr lang="en-US" smtClean="0"/>
              <a:t>‹#›</a:t>
            </a:fld>
            <a:endParaRPr lang="en-US"/>
          </a:p>
        </p:txBody>
      </p:sp>
    </p:spTree>
    <p:extLst>
      <p:ext uri="{BB962C8B-B14F-4D97-AF65-F5344CB8AC3E}">
        <p14:creationId xmlns:p14="http://schemas.microsoft.com/office/powerpoint/2010/main" val="3340362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72E4F-7DFD-4C1A-A1A9-E4120F2AD69C}"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F68B03-EF67-4A02-9879-B0436ED06920}" type="slidenum">
              <a:rPr lang="en-US" smtClean="0"/>
              <a:t>‹#›</a:t>
            </a:fld>
            <a:endParaRPr lang="en-US"/>
          </a:p>
        </p:txBody>
      </p:sp>
    </p:spTree>
    <p:extLst>
      <p:ext uri="{BB962C8B-B14F-4D97-AF65-F5344CB8AC3E}">
        <p14:creationId xmlns:p14="http://schemas.microsoft.com/office/powerpoint/2010/main" val="1326876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0FC72E4F-7DFD-4C1A-A1A9-E4120F2AD69C}" type="datetimeFigureOut">
              <a:rPr lang="en-US" smtClean="0"/>
              <a:t>2/18/2026</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D1F68B03-EF67-4A02-9879-B0436ED06920}" type="slidenum">
              <a:rPr lang="en-US" smtClean="0"/>
              <a:t>‹#›</a:t>
            </a:fld>
            <a:endParaRPr lang="en-US"/>
          </a:p>
        </p:txBody>
      </p:sp>
    </p:spTree>
    <p:extLst>
      <p:ext uri="{BB962C8B-B14F-4D97-AF65-F5344CB8AC3E}">
        <p14:creationId xmlns:p14="http://schemas.microsoft.com/office/powerpoint/2010/main" val="796560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FC72E4F-7DFD-4C1A-A1A9-E4120F2AD69C}" type="datetimeFigureOut">
              <a:rPr lang="en-US" smtClean="0"/>
              <a:t>2/18/2026</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1F68B03-EF67-4A02-9879-B0436ED06920}" type="slidenum">
              <a:rPr lang="en-US" smtClean="0"/>
              <a:t>‹#›</a:t>
            </a:fld>
            <a:endParaRPr lang="en-US"/>
          </a:p>
        </p:txBody>
      </p:sp>
    </p:spTree>
    <p:extLst>
      <p:ext uri="{BB962C8B-B14F-4D97-AF65-F5344CB8AC3E}">
        <p14:creationId xmlns:p14="http://schemas.microsoft.com/office/powerpoint/2010/main" val="201424728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potintelligence.com/2025/10/22/simulated-annealing-made-simple-how-to-tutorial-in-python/"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80121-2090-C428-98C6-5A952B630D1E}"/>
              </a:ext>
            </a:extLst>
          </p:cNvPr>
          <p:cNvSpPr>
            <a:spLocks noGrp="1"/>
          </p:cNvSpPr>
          <p:nvPr>
            <p:ph type="ctrTitle"/>
          </p:nvPr>
        </p:nvSpPr>
        <p:spPr/>
        <p:txBody>
          <a:bodyPr/>
          <a:lstStyle/>
          <a:p>
            <a:pPr algn="ctr"/>
            <a:r>
              <a:rPr lang="en-US" dirty="0"/>
              <a:t>Search in Complex Environments</a:t>
            </a:r>
          </a:p>
        </p:txBody>
      </p:sp>
      <p:sp>
        <p:nvSpPr>
          <p:cNvPr id="3" name="Subtitle 2">
            <a:extLst>
              <a:ext uri="{FF2B5EF4-FFF2-40B4-BE49-F238E27FC236}">
                <a16:creationId xmlns:a16="http://schemas.microsoft.com/office/drawing/2014/main" id="{8ACE1F8C-E5DE-EC85-D5FE-365A58F48FC7}"/>
              </a:ext>
            </a:extLst>
          </p:cNvPr>
          <p:cNvSpPr>
            <a:spLocks noGrp="1"/>
          </p:cNvSpPr>
          <p:nvPr>
            <p:ph type="subTitle" idx="1"/>
          </p:nvPr>
        </p:nvSpPr>
        <p:spPr/>
        <p:txBody>
          <a:bodyPr/>
          <a:lstStyle/>
          <a:p>
            <a:r>
              <a:rPr lang="en-US" dirty="0"/>
              <a:t>By Abeeha Sattar</a:t>
            </a:r>
          </a:p>
        </p:txBody>
      </p:sp>
    </p:spTree>
    <p:extLst>
      <p:ext uri="{BB962C8B-B14F-4D97-AF65-F5344CB8AC3E}">
        <p14:creationId xmlns:p14="http://schemas.microsoft.com/office/powerpoint/2010/main" val="397044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3B475-0306-2AB4-C464-760F941516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D6E6DC-F788-BC9C-3624-92BCCF8DF169}"/>
              </a:ext>
            </a:extLst>
          </p:cNvPr>
          <p:cNvSpPr>
            <a:spLocks noGrp="1"/>
          </p:cNvSpPr>
          <p:nvPr>
            <p:ph type="title"/>
          </p:nvPr>
        </p:nvSpPr>
        <p:spPr/>
        <p:txBody>
          <a:bodyPr/>
          <a:lstStyle/>
          <a:p>
            <a:r>
              <a:rPr lang="en-US" dirty="0"/>
              <a:t>Problems with Hill Climbing</a:t>
            </a:r>
          </a:p>
        </p:txBody>
      </p:sp>
      <p:sp>
        <p:nvSpPr>
          <p:cNvPr id="3" name="Content Placeholder 2">
            <a:extLst>
              <a:ext uri="{FF2B5EF4-FFF2-40B4-BE49-F238E27FC236}">
                <a16:creationId xmlns:a16="http://schemas.microsoft.com/office/drawing/2014/main" id="{9B8A5D93-D456-2619-3CC6-DEBBD95DF22B}"/>
              </a:ext>
            </a:extLst>
          </p:cNvPr>
          <p:cNvSpPr>
            <a:spLocks noGrp="1"/>
          </p:cNvSpPr>
          <p:nvPr>
            <p:ph idx="1"/>
          </p:nvPr>
        </p:nvSpPr>
        <p:spPr>
          <a:xfrm>
            <a:off x="818712" y="2352907"/>
            <a:ext cx="10554574" cy="3505891"/>
          </a:xfrm>
        </p:spPr>
        <p:txBody>
          <a:bodyPr/>
          <a:lstStyle/>
          <a:p>
            <a:r>
              <a:rPr lang="en-US" b="1" dirty="0">
                <a:solidFill>
                  <a:schemeClr val="accent3"/>
                </a:solidFill>
              </a:rPr>
              <a:t>Ridges</a:t>
            </a:r>
          </a:p>
          <a:p>
            <a:r>
              <a:rPr lang="en-US" dirty="0"/>
              <a:t>Ridges result in a sequence of local maxima that is very difficult for greedy algorithms to navigate.</a:t>
            </a:r>
          </a:p>
          <a:p>
            <a:r>
              <a:rPr lang="en-US" dirty="0"/>
              <a:t>Easier with increasing dimensions.</a:t>
            </a:r>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75338C9E-EF6D-7E56-8055-C8A03C622CA1}"/>
              </a:ext>
            </a:extLst>
          </p:cNvPr>
          <p:cNvPicPr>
            <a:picLocks noChangeAspect="1"/>
          </p:cNvPicPr>
          <p:nvPr/>
        </p:nvPicPr>
        <p:blipFill>
          <a:blip r:embed="rId2"/>
          <a:stretch>
            <a:fillRect/>
          </a:stretch>
        </p:blipFill>
        <p:spPr>
          <a:xfrm>
            <a:off x="6353161" y="3018889"/>
            <a:ext cx="5172797" cy="3839111"/>
          </a:xfrm>
          <a:prstGeom prst="rect">
            <a:avLst/>
          </a:prstGeom>
        </p:spPr>
      </p:pic>
    </p:spTree>
    <p:extLst>
      <p:ext uri="{BB962C8B-B14F-4D97-AF65-F5344CB8AC3E}">
        <p14:creationId xmlns:p14="http://schemas.microsoft.com/office/powerpoint/2010/main" val="2188768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7EDDB-F8FF-8444-A12C-EBD0B963A4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700E6E-2117-6E78-0DD4-86B7EB35A7E5}"/>
              </a:ext>
            </a:extLst>
          </p:cNvPr>
          <p:cNvSpPr>
            <a:spLocks noGrp="1"/>
          </p:cNvSpPr>
          <p:nvPr>
            <p:ph type="title"/>
          </p:nvPr>
        </p:nvSpPr>
        <p:spPr/>
        <p:txBody>
          <a:bodyPr/>
          <a:lstStyle/>
          <a:p>
            <a:r>
              <a:rPr lang="en-US" dirty="0"/>
              <a:t>Problems with Hill Climbing</a:t>
            </a:r>
          </a:p>
        </p:txBody>
      </p:sp>
      <p:sp>
        <p:nvSpPr>
          <p:cNvPr id="3" name="Content Placeholder 2">
            <a:extLst>
              <a:ext uri="{FF2B5EF4-FFF2-40B4-BE49-F238E27FC236}">
                <a16:creationId xmlns:a16="http://schemas.microsoft.com/office/drawing/2014/main" id="{8F7D4544-3BC4-0961-4F0B-3337A05798D4}"/>
              </a:ext>
            </a:extLst>
          </p:cNvPr>
          <p:cNvSpPr>
            <a:spLocks noGrp="1"/>
          </p:cNvSpPr>
          <p:nvPr>
            <p:ph idx="1"/>
          </p:nvPr>
        </p:nvSpPr>
        <p:spPr/>
        <p:txBody>
          <a:bodyPr/>
          <a:lstStyle/>
          <a:p>
            <a:r>
              <a:rPr lang="en-US" b="1" dirty="0">
                <a:solidFill>
                  <a:schemeClr val="accent3"/>
                </a:solidFill>
              </a:rPr>
              <a:t>Plateaus</a:t>
            </a:r>
          </a:p>
          <a:p>
            <a:r>
              <a:rPr lang="en-US" dirty="0"/>
              <a:t>A plateau is a flat area of the state-space landscape. It can be a flat local maximum, from which no uphill exit exists, or a </a:t>
            </a:r>
            <a:r>
              <a:rPr lang="en-US" b="1" dirty="0"/>
              <a:t>shoulder</a:t>
            </a:r>
            <a:r>
              <a:rPr lang="en-US" dirty="0"/>
              <a:t>, from which progress is possible.</a:t>
            </a:r>
          </a:p>
        </p:txBody>
      </p:sp>
    </p:spTree>
    <p:extLst>
      <p:ext uri="{BB962C8B-B14F-4D97-AF65-F5344CB8AC3E}">
        <p14:creationId xmlns:p14="http://schemas.microsoft.com/office/powerpoint/2010/main" val="132483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988F-6F4F-33A6-E560-7124FC03BB26}"/>
              </a:ext>
            </a:extLst>
          </p:cNvPr>
          <p:cNvSpPr>
            <a:spLocks noGrp="1"/>
          </p:cNvSpPr>
          <p:nvPr>
            <p:ph type="title"/>
          </p:nvPr>
        </p:nvSpPr>
        <p:spPr/>
        <p:txBody>
          <a:bodyPr/>
          <a:lstStyle/>
          <a:p>
            <a:r>
              <a:rPr lang="en-US" dirty="0"/>
              <a:t>How fast is it?</a:t>
            </a:r>
          </a:p>
        </p:txBody>
      </p:sp>
      <p:sp>
        <p:nvSpPr>
          <p:cNvPr id="3" name="Content Placeholder 2">
            <a:extLst>
              <a:ext uri="{FF2B5EF4-FFF2-40B4-BE49-F238E27FC236}">
                <a16:creationId xmlns:a16="http://schemas.microsoft.com/office/drawing/2014/main" id="{4D174F10-7A7C-9718-382D-D66083E281AC}"/>
              </a:ext>
            </a:extLst>
          </p:cNvPr>
          <p:cNvSpPr>
            <a:spLocks noGrp="1"/>
          </p:cNvSpPr>
          <p:nvPr>
            <p:ph idx="1"/>
          </p:nvPr>
        </p:nvSpPr>
        <p:spPr/>
        <p:txBody>
          <a:bodyPr/>
          <a:lstStyle/>
          <a:p>
            <a:r>
              <a:rPr lang="en-US" dirty="0"/>
              <a:t>Starting from a randomly generated 8-queens state, steepest-ascent hill climbing </a:t>
            </a:r>
            <a:r>
              <a:rPr lang="en-US" b="1" dirty="0"/>
              <a:t>gets stuck 86% of the time, solving only 14% of problem instances</a:t>
            </a:r>
            <a:r>
              <a:rPr lang="en-US" dirty="0"/>
              <a:t>. </a:t>
            </a:r>
          </a:p>
          <a:p>
            <a:r>
              <a:rPr lang="en-US" dirty="0"/>
              <a:t>On the other hand, it works quickly, taking just </a:t>
            </a:r>
            <a:r>
              <a:rPr lang="en-US" b="1" dirty="0"/>
              <a:t>4 steps on average </a:t>
            </a:r>
            <a:r>
              <a:rPr lang="en-US" dirty="0"/>
              <a:t>when it succeeds and </a:t>
            </a:r>
            <a:r>
              <a:rPr lang="en-US" b="1" dirty="0"/>
              <a:t>3 when it gets stuck</a:t>
            </a:r>
            <a:r>
              <a:rPr lang="en-US" dirty="0"/>
              <a:t>—not bad for a state space with 8</a:t>
            </a:r>
            <a:r>
              <a:rPr lang="en-US" baseline="30000" dirty="0"/>
              <a:t>8</a:t>
            </a:r>
            <a:r>
              <a:rPr lang="en-US" dirty="0"/>
              <a:t> ≈ 17 million states. </a:t>
            </a:r>
          </a:p>
        </p:txBody>
      </p:sp>
    </p:spTree>
    <p:extLst>
      <p:ext uri="{BB962C8B-B14F-4D97-AF65-F5344CB8AC3E}">
        <p14:creationId xmlns:p14="http://schemas.microsoft.com/office/powerpoint/2010/main" val="1461122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F103E-310B-8BCC-4E20-CB11A10C8AD0}"/>
              </a:ext>
            </a:extLst>
          </p:cNvPr>
          <p:cNvSpPr>
            <a:spLocks noGrp="1"/>
          </p:cNvSpPr>
          <p:nvPr>
            <p:ph type="title"/>
          </p:nvPr>
        </p:nvSpPr>
        <p:spPr/>
        <p:txBody>
          <a:bodyPr/>
          <a:lstStyle/>
          <a:p>
            <a:r>
              <a:rPr lang="en-US" dirty="0"/>
              <a:t>Variants of Hill Climbing Algorithms</a:t>
            </a:r>
          </a:p>
        </p:txBody>
      </p:sp>
      <p:sp>
        <p:nvSpPr>
          <p:cNvPr id="3" name="Content Placeholder 2">
            <a:extLst>
              <a:ext uri="{FF2B5EF4-FFF2-40B4-BE49-F238E27FC236}">
                <a16:creationId xmlns:a16="http://schemas.microsoft.com/office/drawing/2014/main" id="{DABF92F1-67A7-6BDC-0D80-F6502742C237}"/>
              </a:ext>
            </a:extLst>
          </p:cNvPr>
          <p:cNvSpPr>
            <a:spLocks noGrp="1"/>
          </p:cNvSpPr>
          <p:nvPr>
            <p:ph idx="1"/>
          </p:nvPr>
        </p:nvSpPr>
        <p:spPr>
          <a:xfrm>
            <a:off x="818712" y="2222287"/>
            <a:ext cx="10554574" cy="3877430"/>
          </a:xfrm>
        </p:spPr>
        <p:txBody>
          <a:bodyPr/>
          <a:lstStyle/>
          <a:p>
            <a:r>
              <a:rPr lang="en-US" b="1" dirty="0">
                <a:solidFill>
                  <a:schemeClr val="accent3"/>
                </a:solidFill>
              </a:rPr>
              <a:t>Stochastic hill climbing</a:t>
            </a:r>
            <a:r>
              <a:rPr lang="en-US" dirty="0"/>
              <a:t>: chooses at random from among the uphill moves; the probability of selection can vary with the steepness of the uphill move.</a:t>
            </a:r>
          </a:p>
          <a:p>
            <a:endParaRPr lang="en-US" dirty="0"/>
          </a:p>
          <a:p>
            <a:r>
              <a:rPr lang="en-US" b="1" dirty="0">
                <a:solidFill>
                  <a:schemeClr val="accent3"/>
                </a:solidFill>
              </a:rPr>
              <a:t>First-choice hill climbing</a:t>
            </a:r>
            <a:r>
              <a:rPr lang="en-US" dirty="0"/>
              <a:t>: implements stochastic hill climbing by generating successors randomly until one is generated that is better than the current state. This is a good strategy when a state has many (e.g., thousands) of successors. </a:t>
            </a:r>
          </a:p>
          <a:p>
            <a:endParaRPr lang="en-US" dirty="0"/>
          </a:p>
          <a:p>
            <a:r>
              <a:rPr lang="en-US" b="1" dirty="0">
                <a:solidFill>
                  <a:schemeClr val="accent3"/>
                </a:solidFill>
              </a:rPr>
              <a:t>Random-restart hill climbing</a:t>
            </a:r>
            <a:r>
              <a:rPr lang="en-US" dirty="0"/>
              <a:t>: It conducts a series of hill-climbing searches from randomly generated initial states, until a goal is found. It is complete with probability 1, because it will eventually generate a goal state as the initial state.</a:t>
            </a:r>
          </a:p>
        </p:txBody>
      </p:sp>
    </p:spTree>
    <p:extLst>
      <p:ext uri="{BB962C8B-B14F-4D97-AF65-F5344CB8AC3E}">
        <p14:creationId xmlns:p14="http://schemas.microsoft.com/office/powerpoint/2010/main" val="1256638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0BEC3-00CC-57E3-81C3-423C1518EE49}"/>
              </a:ext>
            </a:extLst>
          </p:cNvPr>
          <p:cNvSpPr>
            <a:spLocks noGrp="1"/>
          </p:cNvSpPr>
          <p:nvPr>
            <p:ph type="title"/>
          </p:nvPr>
        </p:nvSpPr>
        <p:spPr/>
        <p:txBody>
          <a:bodyPr/>
          <a:lstStyle/>
          <a:p>
            <a:r>
              <a:rPr lang="en-US" dirty="0"/>
              <a:t>Simulated Annealing</a:t>
            </a:r>
          </a:p>
        </p:txBody>
      </p:sp>
      <p:sp>
        <p:nvSpPr>
          <p:cNvPr id="3" name="Content Placeholder 2">
            <a:extLst>
              <a:ext uri="{FF2B5EF4-FFF2-40B4-BE49-F238E27FC236}">
                <a16:creationId xmlns:a16="http://schemas.microsoft.com/office/drawing/2014/main" id="{7A2D7486-E986-2B36-6B0B-34629C0ABC9B}"/>
              </a:ext>
            </a:extLst>
          </p:cNvPr>
          <p:cNvSpPr>
            <a:spLocks noGrp="1"/>
          </p:cNvSpPr>
          <p:nvPr>
            <p:ph idx="1"/>
          </p:nvPr>
        </p:nvSpPr>
        <p:spPr/>
        <p:txBody>
          <a:bodyPr/>
          <a:lstStyle/>
          <a:p>
            <a:r>
              <a:rPr lang="en-US" dirty="0"/>
              <a:t>A </a:t>
            </a:r>
            <a:r>
              <a:rPr lang="en-US" b="1" dirty="0">
                <a:solidFill>
                  <a:schemeClr val="accent3"/>
                </a:solidFill>
              </a:rPr>
              <a:t>hill-climbing</a:t>
            </a:r>
            <a:r>
              <a:rPr lang="en-US" dirty="0">
                <a:solidFill>
                  <a:schemeClr val="accent3"/>
                </a:solidFill>
              </a:rPr>
              <a:t> </a:t>
            </a:r>
            <a:r>
              <a:rPr lang="en-US" b="1" dirty="0">
                <a:solidFill>
                  <a:schemeClr val="accent3"/>
                </a:solidFill>
              </a:rPr>
              <a:t>algorithm</a:t>
            </a:r>
            <a:r>
              <a:rPr lang="en-US" dirty="0">
                <a:solidFill>
                  <a:schemeClr val="accent3"/>
                </a:solidFill>
              </a:rPr>
              <a:t> </a:t>
            </a:r>
            <a:r>
              <a:rPr lang="en-US" dirty="0"/>
              <a:t>that </a:t>
            </a:r>
            <a:r>
              <a:rPr lang="en-US" b="1" dirty="0"/>
              <a:t>never makes “downhill” moves </a:t>
            </a:r>
            <a:r>
              <a:rPr lang="en-US" dirty="0"/>
              <a:t>toward states with lower value (or higher cost) is always vulnerable to getting </a:t>
            </a:r>
            <a:r>
              <a:rPr lang="en-US" b="1" dirty="0"/>
              <a:t>stuck in a local maximum</a:t>
            </a:r>
            <a:r>
              <a:rPr lang="en-US" dirty="0"/>
              <a:t>.</a:t>
            </a:r>
          </a:p>
          <a:p>
            <a:endParaRPr lang="en-US" dirty="0"/>
          </a:p>
          <a:p>
            <a:r>
              <a:rPr lang="en-US" dirty="0"/>
              <a:t>A purely </a:t>
            </a:r>
            <a:r>
              <a:rPr lang="en-US" b="1" dirty="0">
                <a:solidFill>
                  <a:schemeClr val="accent3"/>
                </a:solidFill>
              </a:rPr>
              <a:t>random</a:t>
            </a:r>
            <a:r>
              <a:rPr lang="en-US" dirty="0"/>
              <a:t> </a:t>
            </a:r>
            <a:r>
              <a:rPr lang="en-US" b="1" dirty="0">
                <a:solidFill>
                  <a:schemeClr val="accent3"/>
                </a:solidFill>
              </a:rPr>
              <a:t>walk</a:t>
            </a:r>
            <a:r>
              <a:rPr lang="en-US" dirty="0"/>
              <a:t> that </a:t>
            </a:r>
            <a:r>
              <a:rPr lang="en-US" b="1" dirty="0"/>
              <a:t>moves to a successor state without concern for the value </a:t>
            </a:r>
            <a:r>
              <a:rPr lang="en-US" dirty="0"/>
              <a:t>will </a:t>
            </a:r>
            <a:r>
              <a:rPr lang="en-US" b="1" dirty="0"/>
              <a:t>eventually stumble upon the global maximum</a:t>
            </a:r>
            <a:r>
              <a:rPr lang="en-US" dirty="0"/>
              <a:t>, but will be extremely </a:t>
            </a:r>
            <a:r>
              <a:rPr lang="en-US" b="1" dirty="0"/>
              <a:t>inefficient</a:t>
            </a:r>
            <a:r>
              <a:rPr lang="en-US" dirty="0"/>
              <a:t>.</a:t>
            </a:r>
          </a:p>
        </p:txBody>
      </p:sp>
    </p:spTree>
    <p:extLst>
      <p:ext uri="{BB962C8B-B14F-4D97-AF65-F5344CB8AC3E}">
        <p14:creationId xmlns:p14="http://schemas.microsoft.com/office/powerpoint/2010/main" val="1951276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FBB1-FE10-D481-D85E-63C7B61532C4}"/>
              </a:ext>
            </a:extLst>
          </p:cNvPr>
          <p:cNvSpPr>
            <a:spLocks noGrp="1"/>
          </p:cNvSpPr>
          <p:nvPr>
            <p:ph type="title"/>
          </p:nvPr>
        </p:nvSpPr>
        <p:spPr/>
        <p:txBody>
          <a:bodyPr/>
          <a:lstStyle/>
          <a:p>
            <a:r>
              <a:rPr lang="en-US" dirty="0"/>
              <a:t>Simulated Annealing</a:t>
            </a:r>
          </a:p>
        </p:txBody>
      </p:sp>
      <p:sp>
        <p:nvSpPr>
          <p:cNvPr id="3" name="Content Placeholder 2">
            <a:extLst>
              <a:ext uri="{FF2B5EF4-FFF2-40B4-BE49-F238E27FC236}">
                <a16:creationId xmlns:a16="http://schemas.microsoft.com/office/drawing/2014/main" id="{4A1DE203-D6A0-29CF-AE66-F8CE75CA934E}"/>
              </a:ext>
            </a:extLst>
          </p:cNvPr>
          <p:cNvSpPr>
            <a:spLocks noGrp="1"/>
          </p:cNvSpPr>
          <p:nvPr>
            <p:ph idx="1"/>
          </p:nvPr>
        </p:nvSpPr>
        <p:spPr/>
        <p:txBody>
          <a:bodyPr/>
          <a:lstStyle/>
          <a:p>
            <a:r>
              <a:rPr lang="en-US" b="1" dirty="0"/>
              <a:t>Annealing</a:t>
            </a:r>
            <a:r>
              <a:rPr lang="en-US" dirty="0"/>
              <a:t> is the process used to temper or harden metals and glass by heating them to a high temperature and then gradually cooling them, thus allowing the material to reach a low-energy crystalline state.</a:t>
            </a:r>
          </a:p>
          <a:p>
            <a:r>
              <a:rPr lang="en-US" dirty="0"/>
              <a:t>In AI…</a:t>
            </a:r>
          </a:p>
          <a:p>
            <a:pPr lvl="1" fontAlgn="base"/>
            <a:r>
              <a:rPr lang="en-US" dirty="0"/>
              <a:t>Early on, the algorithm jumps around freely, exploring widely.</a:t>
            </a:r>
          </a:p>
          <a:p>
            <a:pPr lvl="1" fontAlgn="base"/>
            <a:r>
              <a:rPr lang="en-US" dirty="0"/>
              <a:t>As temperature decreases, the “jumps” become smaller and more selective, honing in on promising solutions.</a:t>
            </a:r>
          </a:p>
          <a:p>
            <a:endParaRPr lang="en-US" dirty="0"/>
          </a:p>
        </p:txBody>
      </p:sp>
    </p:spTree>
    <p:extLst>
      <p:ext uri="{BB962C8B-B14F-4D97-AF65-F5344CB8AC3E}">
        <p14:creationId xmlns:p14="http://schemas.microsoft.com/office/powerpoint/2010/main" val="1210711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71D03-9491-1C0D-CAD4-571951A4D6D3}"/>
              </a:ext>
            </a:extLst>
          </p:cNvPr>
          <p:cNvSpPr>
            <a:spLocks noGrp="1"/>
          </p:cNvSpPr>
          <p:nvPr>
            <p:ph type="title"/>
          </p:nvPr>
        </p:nvSpPr>
        <p:spPr/>
        <p:txBody>
          <a:bodyPr/>
          <a:lstStyle/>
          <a:p>
            <a:r>
              <a:rPr lang="en-US" dirty="0"/>
              <a:t>Simulated Annealing</a:t>
            </a:r>
          </a:p>
        </p:txBody>
      </p:sp>
      <p:sp>
        <p:nvSpPr>
          <p:cNvPr id="3" name="Content Placeholder 2">
            <a:extLst>
              <a:ext uri="{FF2B5EF4-FFF2-40B4-BE49-F238E27FC236}">
                <a16:creationId xmlns:a16="http://schemas.microsoft.com/office/drawing/2014/main" id="{DBB10B6F-60E9-D96E-ECD6-522697C2D83E}"/>
              </a:ext>
            </a:extLst>
          </p:cNvPr>
          <p:cNvSpPr>
            <a:spLocks noGrp="1"/>
          </p:cNvSpPr>
          <p:nvPr>
            <p:ph idx="1"/>
          </p:nvPr>
        </p:nvSpPr>
        <p:spPr>
          <a:xfrm>
            <a:off x="818712" y="1906859"/>
            <a:ext cx="10554574" cy="4951141"/>
          </a:xfrm>
        </p:spPr>
        <p:txBody>
          <a:bodyPr>
            <a:normAutofit lnSpcReduction="10000"/>
          </a:bodyPr>
          <a:lstStyle/>
          <a:p>
            <a:pPr fontAlgn="base"/>
            <a:r>
              <a:rPr lang="en-US" dirty="0"/>
              <a:t>Early steps involve large, random jumps that cover the landscape.</a:t>
            </a:r>
          </a:p>
          <a:p>
            <a:pPr fontAlgn="base"/>
            <a:r>
              <a:rPr lang="en-US" dirty="0"/>
              <a:t>Middle steps: selective exploration of promising valleys.</a:t>
            </a:r>
          </a:p>
          <a:p>
            <a:pPr fontAlgn="base"/>
            <a:r>
              <a:rPr lang="en-US" dirty="0"/>
              <a:t>Final steps: fine-tuning around the lowest found point.</a:t>
            </a:r>
          </a:p>
          <a:p>
            <a:pPr marL="0" indent="0" fontAlgn="base">
              <a:buNone/>
            </a:pPr>
            <a:r>
              <a:rPr lang="en-US" b="1" dirty="0"/>
              <a:t>Algorithm:</a:t>
            </a:r>
          </a:p>
          <a:p>
            <a:pPr fontAlgn="base"/>
            <a:r>
              <a:rPr lang="en-US" b="1" dirty="0"/>
              <a:t>Begin with an initial solution</a:t>
            </a:r>
            <a:r>
              <a:rPr lang="en-US" dirty="0"/>
              <a:t> by selecting a random one from the solution space.</a:t>
            </a:r>
          </a:p>
          <a:p>
            <a:pPr fontAlgn="base"/>
            <a:r>
              <a:rPr lang="en-US" b="1" dirty="0"/>
              <a:t>Evaluate its quality</a:t>
            </a:r>
            <a:r>
              <a:rPr lang="en-US" dirty="0"/>
              <a:t> – calculate the cost or objective function value.</a:t>
            </a:r>
          </a:p>
          <a:p>
            <a:pPr fontAlgn="base"/>
            <a:r>
              <a:rPr lang="en-US" b="1" dirty="0"/>
              <a:t>Generate a neighboring solution</a:t>
            </a:r>
            <a:r>
              <a:rPr lang="en-US" dirty="0"/>
              <a:t> – make a small random change to the current solution.</a:t>
            </a:r>
          </a:p>
          <a:p>
            <a:pPr fontAlgn="base"/>
            <a:r>
              <a:rPr lang="en-US" b="1" dirty="0"/>
              <a:t>Decide whether to accept the new solution</a:t>
            </a:r>
            <a:r>
              <a:rPr lang="en-US" dirty="0"/>
              <a:t>:</a:t>
            </a:r>
          </a:p>
          <a:p>
            <a:pPr lvl="1" fontAlgn="base"/>
            <a:r>
              <a:rPr lang="en-US" dirty="0"/>
              <a:t>If it’s better (lower cost), accept it.</a:t>
            </a:r>
          </a:p>
          <a:p>
            <a:pPr lvl="1" fontAlgn="base"/>
            <a:r>
              <a:rPr lang="en-US" dirty="0"/>
              <a:t>If it’s worse, accept it </a:t>
            </a:r>
            <a:r>
              <a:rPr lang="en-US" b="1" dirty="0"/>
              <a:t>with a probability</a:t>
            </a:r>
            <a:r>
              <a:rPr lang="en-US" dirty="0"/>
              <a:t> that decreases as the temperature drops.</a:t>
            </a:r>
          </a:p>
          <a:p>
            <a:pPr fontAlgn="base"/>
            <a:r>
              <a:rPr lang="en-US" b="1" dirty="0"/>
              <a:t>Reduce the temperature</a:t>
            </a:r>
            <a:r>
              <a:rPr lang="en-US" dirty="0"/>
              <a:t> according to the cooling schedule.</a:t>
            </a:r>
          </a:p>
          <a:p>
            <a:pPr fontAlgn="base"/>
            <a:r>
              <a:rPr lang="en-US" b="1" dirty="0"/>
              <a:t>Repeat steps 3–5</a:t>
            </a:r>
            <a:r>
              <a:rPr lang="en-US" dirty="0"/>
              <a:t> until the system “freezes” (temperature is low or no significant improvements are observed).</a:t>
            </a:r>
          </a:p>
        </p:txBody>
      </p:sp>
    </p:spTree>
    <p:extLst>
      <p:ext uri="{BB962C8B-B14F-4D97-AF65-F5344CB8AC3E}">
        <p14:creationId xmlns:p14="http://schemas.microsoft.com/office/powerpoint/2010/main" val="1590772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16DF9-DB44-B795-853D-6A2FC931687B}"/>
              </a:ext>
            </a:extLst>
          </p:cNvPr>
          <p:cNvSpPr>
            <a:spLocks noGrp="1"/>
          </p:cNvSpPr>
          <p:nvPr>
            <p:ph type="title"/>
          </p:nvPr>
        </p:nvSpPr>
        <p:spPr/>
        <p:txBody>
          <a:bodyPr/>
          <a:lstStyle/>
          <a:p>
            <a:r>
              <a:rPr lang="en-US" dirty="0"/>
              <a:t>Simulated Annealing</a:t>
            </a:r>
          </a:p>
        </p:txBody>
      </p:sp>
      <p:pic>
        <p:nvPicPr>
          <p:cNvPr id="1026" name="Picture 2" descr="simulated annealing">
            <a:extLst>
              <a:ext uri="{FF2B5EF4-FFF2-40B4-BE49-F238E27FC236}">
                <a16:creationId xmlns:a16="http://schemas.microsoft.com/office/drawing/2014/main" id="{7C44D9B2-8E64-27A4-44C8-25F7EE7B3B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2419" y="1898495"/>
            <a:ext cx="8787161" cy="49427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080680-DA46-4C78-18BE-A05F434DF873}"/>
              </a:ext>
            </a:extLst>
          </p:cNvPr>
          <p:cNvSpPr txBox="1"/>
          <p:nvPr/>
        </p:nvSpPr>
        <p:spPr>
          <a:xfrm>
            <a:off x="-1" y="6568068"/>
            <a:ext cx="7370957" cy="246221"/>
          </a:xfrm>
          <a:prstGeom prst="rect">
            <a:avLst/>
          </a:prstGeom>
          <a:noFill/>
        </p:spPr>
        <p:txBody>
          <a:bodyPr wrap="square">
            <a:spAutoFit/>
          </a:bodyPr>
          <a:lstStyle/>
          <a:p>
            <a:r>
              <a:rPr lang="en-US" sz="1000" dirty="0">
                <a:hlinkClick r:id="rId3"/>
              </a:rPr>
              <a:t>https://spotintelligence.com/2025/10/22/simulated-annealing-made-simple-how-to-tutorial-in-python/</a:t>
            </a:r>
            <a:endParaRPr lang="en-US" sz="1000" dirty="0"/>
          </a:p>
        </p:txBody>
      </p:sp>
    </p:spTree>
    <p:extLst>
      <p:ext uri="{BB962C8B-B14F-4D97-AF65-F5344CB8AC3E}">
        <p14:creationId xmlns:p14="http://schemas.microsoft.com/office/powerpoint/2010/main" val="854105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7B6F-8AAE-D852-B772-D7528D0B8BDC}"/>
              </a:ext>
            </a:extLst>
          </p:cNvPr>
          <p:cNvSpPr>
            <a:spLocks noGrp="1"/>
          </p:cNvSpPr>
          <p:nvPr>
            <p:ph type="title"/>
          </p:nvPr>
        </p:nvSpPr>
        <p:spPr/>
        <p:txBody>
          <a:bodyPr/>
          <a:lstStyle/>
          <a:p>
            <a:r>
              <a:rPr lang="en-US" dirty="0"/>
              <a:t>Local Beam Search</a:t>
            </a:r>
          </a:p>
        </p:txBody>
      </p:sp>
      <p:sp>
        <p:nvSpPr>
          <p:cNvPr id="3" name="Content Placeholder 2">
            <a:extLst>
              <a:ext uri="{FF2B5EF4-FFF2-40B4-BE49-F238E27FC236}">
                <a16:creationId xmlns:a16="http://schemas.microsoft.com/office/drawing/2014/main" id="{91559C19-5D64-235D-CA39-1AB71B6F74AC}"/>
              </a:ext>
            </a:extLst>
          </p:cNvPr>
          <p:cNvSpPr>
            <a:spLocks noGrp="1"/>
          </p:cNvSpPr>
          <p:nvPr>
            <p:ph idx="1"/>
          </p:nvPr>
        </p:nvSpPr>
        <p:spPr>
          <a:xfrm>
            <a:off x="818712" y="2222287"/>
            <a:ext cx="10554574" cy="4188525"/>
          </a:xfrm>
        </p:spPr>
        <p:txBody>
          <a:bodyPr/>
          <a:lstStyle/>
          <a:p>
            <a:pPr algn="just"/>
            <a:r>
              <a:rPr lang="en-US" dirty="0"/>
              <a:t>Start with k randomly generated states (k= 2 or 3, </a:t>
            </a:r>
            <a:r>
              <a:rPr lang="en-US" dirty="0" err="1"/>
              <a:t>etc</a:t>
            </a:r>
            <a:r>
              <a:rPr lang="en-US" dirty="0"/>
              <a:t>)</a:t>
            </a:r>
          </a:p>
          <a:p>
            <a:pPr algn="just"/>
            <a:r>
              <a:rPr lang="en-US" dirty="0"/>
              <a:t>At each iteration, all the successors of all k states are generated</a:t>
            </a:r>
          </a:p>
          <a:p>
            <a:pPr algn="just"/>
            <a:r>
              <a:rPr lang="en-US" dirty="0"/>
              <a:t>If any one is a goal state, stop; else select the k best successors from the complete list and successors from the complete list and repeat</a:t>
            </a:r>
          </a:p>
          <a:p>
            <a:pPr algn="just"/>
            <a:endParaRPr lang="en-US" dirty="0"/>
          </a:p>
          <a:p>
            <a:pPr algn="just"/>
            <a:r>
              <a:rPr lang="en-US" dirty="0"/>
              <a:t>A variant called </a:t>
            </a:r>
            <a:r>
              <a:rPr lang="en-US" b="1" dirty="0">
                <a:solidFill>
                  <a:schemeClr val="accent3"/>
                </a:solidFill>
              </a:rPr>
              <a:t>stochastic</a:t>
            </a:r>
            <a:r>
              <a:rPr lang="en-US" dirty="0">
                <a:solidFill>
                  <a:schemeClr val="accent3"/>
                </a:solidFill>
              </a:rPr>
              <a:t> </a:t>
            </a:r>
            <a:r>
              <a:rPr lang="en-US" b="1" dirty="0">
                <a:solidFill>
                  <a:schemeClr val="accent3"/>
                </a:solidFill>
              </a:rPr>
              <a:t>beam</a:t>
            </a:r>
            <a:r>
              <a:rPr lang="en-US" dirty="0">
                <a:solidFill>
                  <a:schemeClr val="accent3"/>
                </a:solidFill>
              </a:rPr>
              <a:t> </a:t>
            </a:r>
            <a:r>
              <a:rPr lang="en-US" b="1" dirty="0">
                <a:solidFill>
                  <a:schemeClr val="accent3"/>
                </a:solidFill>
              </a:rPr>
              <a:t>search</a:t>
            </a:r>
            <a:r>
              <a:rPr lang="en-US" dirty="0"/>
              <a:t>, analogous to stochastic hill climbing, helps alleviate this problem. Instead of choosing the top k successors, stochastic beam search </a:t>
            </a:r>
            <a:r>
              <a:rPr lang="en-US" b="1" dirty="0"/>
              <a:t>chooses successors with probability proportional to the successor’s value</a:t>
            </a:r>
            <a:r>
              <a:rPr lang="en-US" dirty="0"/>
              <a:t>, thus increasing diversity.</a:t>
            </a:r>
          </a:p>
        </p:txBody>
      </p:sp>
    </p:spTree>
    <p:extLst>
      <p:ext uri="{BB962C8B-B14F-4D97-AF65-F5344CB8AC3E}">
        <p14:creationId xmlns:p14="http://schemas.microsoft.com/office/powerpoint/2010/main" val="2721897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F6F17-2D65-8029-5F85-5808D52997C2}"/>
              </a:ext>
            </a:extLst>
          </p:cNvPr>
          <p:cNvSpPr>
            <a:spLocks noGrp="1"/>
          </p:cNvSpPr>
          <p:nvPr>
            <p:ph type="title"/>
          </p:nvPr>
        </p:nvSpPr>
        <p:spPr/>
        <p:txBody>
          <a:bodyPr/>
          <a:lstStyle/>
          <a:p>
            <a:r>
              <a:rPr lang="en-US" dirty="0"/>
              <a:t>Evolutionary Algorithms</a:t>
            </a:r>
          </a:p>
        </p:txBody>
      </p:sp>
      <p:sp>
        <p:nvSpPr>
          <p:cNvPr id="3" name="Content Placeholder 2">
            <a:extLst>
              <a:ext uri="{FF2B5EF4-FFF2-40B4-BE49-F238E27FC236}">
                <a16:creationId xmlns:a16="http://schemas.microsoft.com/office/drawing/2014/main" id="{3B44E150-6586-D7F8-083A-476435919D17}"/>
              </a:ext>
            </a:extLst>
          </p:cNvPr>
          <p:cNvSpPr>
            <a:spLocks noGrp="1"/>
          </p:cNvSpPr>
          <p:nvPr>
            <p:ph idx="1"/>
          </p:nvPr>
        </p:nvSpPr>
        <p:spPr/>
        <p:txBody>
          <a:bodyPr/>
          <a:lstStyle/>
          <a:p>
            <a:r>
              <a:rPr lang="en-US" dirty="0"/>
              <a:t>Evolutionary algorithms can be seen as variants of stochastic beam search that are explicitly motivated by the metaphor of natural selection in biology.</a:t>
            </a:r>
          </a:p>
          <a:p>
            <a:endParaRPr lang="en-US" dirty="0"/>
          </a:p>
          <a:p>
            <a:r>
              <a:rPr lang="en-US" dirty="0"/>
              <a:t>The </a:t>
            </a:r>
            <a:r>
              <a:rPr lang="en-US" b="1" dirty="0"/>
              <a:t>fittest</a:t>
            </a:r>
            <a:r>
              <a:rPr lang="en-US" dirty="0"/>
              <a:t> (highest value) states </a:t>
            </a:r>
            <a:r>
              <a:rPr lang="en-US" b="1" dirty="0"/>
              <a:t>produce</a:t>
            </a:r>
            <a:r>
              <a:rPr lang="en-US" dirty="0"/>
              <a:t> </a:t>
            </a:r>
            <a:r>
              <a:rPr lang="en-US" b="1" dirty="0"/>
              <a:t>offspring</a:t>
            </a:r>
            <a:r>
              <a:rPr lang="en-US" dirty="0"/>
              <a:t> (successor states) that populate the next generation. </a:t>
            </a:r>
          </a:p>
          <a:p>
            <a:r>
              <a:rPr lang="en-US" dirty="0"/>
              <a:t>This process is called </a:t>
            </a:r>
            <a:r>
              <a:rPr lang="en-US" b="1" dirty="0"/>
              <a:t>recombination</a:t>
            </a:r>
            <a:r>
              <a:rPr lang="en-US" dirty="0"/>
              <a:t>.</a:t>
            </a:r>
          </a:p>
        </p:txBody>
      </p:sp>
    </p:spTree>
    <p:extLst>
      <p:ext uri="{BB962C8B-B14F-4D97-AF65-F5344CB8AC3E}">
        <p14:creationId xmlns:p14="http://schemas.microsoft.com/office/powerpoint/2010/main" val="94686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67C5-5C17-B199-5A43-BA1850B0AE1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0A62B67-924B-AD91-DCE2-E66CA1E80B57}"/>
              </a:ext>
            </a:extLst>
          </p:cNvPr>
          <p:cNvSpPr>
            <a:spLocks noGrp="1"/>
          </p:cNvSpPr>
          <p:nvPr>
            <p:ph idx="1"/>
          </p:nvPr>
        </p:nvSpPr>
        <p:spPr/>
        <p:txBody>
          <a:bodyPr/>
          <a:lstStyle/>
          <a:p>
            <a:r>
              <a:rPr lang="en-US" dirty="0"/>
              <a:t>Local Search: Hill Climbing </a:t>
            </a:r>
          </a:p>
          <a:p>
            <a:r>
              <a:rPr lang="en-US" dirty="0"/>
              <a:t> Escaping Local Maxima: Local Beam Search </a:t>
            </a:r>
          </a:p>
          <a:p>
            <a:r>
              <a:rPr lang="en-US" dirty="0"/>
              <a:t> Simulated Annealing </a:t>
            </a:r>
          </a:p>
          <a:p>
            <a:r>
              <a:rPr lang="en-US" dirty="0"/>
              <a:t> Genetic Algorithm</a:t>
            </a:r>
          </a:p>
          <a:p>
            <a:endParaRPr lang="en-US" dirty="0"/>
          </a:p>
        </p:txBody>
      </p:sp>
    </p:spTree>
    <p:extLst>
      <p:ext uri="{BB962C8B-B14F-4D97-AF65-F5344CB8AC3E}">
        <p14:creationId xmlns:p14="http://schemas.microsoft.com/office/powerpoint/2010/main" val="72569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FB2B0-27B7-33E3-BB1E-088A0D38ACD1}"/>
              </a:ext>
            </a:extLst>
          </p:cNvPr>
          <p:cNvSpPr>
            <a:spLocks noGrp="1"/>
          </p:cNvSpPr>
          <p:nvPr>
            <p:ph type="title"/>
          </p:nvPr>
        </p:nvSpPr>
        <p:spPr/>
        <p:txBody>
          <a:bodyPr/>
          <a:lstStyle/>
          <a:p>
            <a:r>
              <a:rPr lang="en-US" dirty="0"/>
              <a:t>Example</a:t>
            </a:r>
          </a:p>
        </p:txBody>
      </p:sp>
      <p:pic>
        <p:nvPicPr>
          <p:cNvPr id="5" name="Content Placeholder 4">
            <a:extLst>
              <a:ext uri="{FF2B5EF4-FFF2-40B4-BE49-F238E27FC236}">
                <a16:creationId xmlns:a16="http://schemas.microsoft.com/office/drawing/2014/main" id="{36A39CB8-B195-CF9D-93C5-D162566D603A}"/>
              </a:ext>
            </a:extLst>
          </p:cNvPr>
          <p:cNvPicPr>
            <a:picLocks noGrp="1" noChangeAspect="1"/>
          </p:cNvPicPr>
          <p:nvPr>
            <p:ph idx="1"/>
          </p:nvPr>
        </p:nvPicPr>
        <p:blipFill>
          <a:blip r:embed="rId2"/>
          <a:srcRect b="25684"/>
          <a:stretch>
            <a:fillRect/>
          </a:stretch>
        </p:blipFill>
        <p:spPr>
          <a:xfrm>
            <a:off x="405000" y="2300559"/>
            <a:ext cx="11382000" cy="350196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2952448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0225-E1C4-B809-A787-9E96EE4E6622}"/>
              </a:ext>
            </a:extLst>
          </p:cNvPr>
          <p:cNvSpPr>
            <a:spLocks noGrp="1"/>
          </p:cNvSpPr>
          <p:nvPr>
            <p:ph type="title"/>
          </p:nvPr>
        </p:nvSpPr>
        <p:spPr/>
        <p:txBody>
          <a:bodyPr/>
          <a:lstStyle/>
          <a:p>
            <a:r>
              <a:rPr lang="en-US" dirty="0"/>
              <a:t>Genetic Algorithm - Terms</a:t>
            </a:r>
          </a:p>
        </p:txBody>
      </p:sp>
      <p:sp>
        <p:nvSpPr>
          <p:cNvPr id="3" name="Content Placeholder 2">
            <a:extLst>
              <a:ext uri="{FF2B5EF4-FFF2-40B4-BE49-F238E27FC236}">
                <a16:creationId xmlns:a16="http://schemas.microsoft.com/office/drawing/2014/main" id="{FB4C25E9-9A74-73EA-A846-CC9C59A6AE1C}"/>
              </a:ext>
            </a:extLst>
          </p:cNvPr>
          <p:cNvSpPr>
            <a:spLocks noGrp="1"/>
          </p:cNvSpPr>
          <p:nvPr>
            <p:ph idx="1"/>
          </p:nvPr>
        </p:nvSpPr>
        <p:spPr>
          <a:xfrm>
            <a:off x="818712" y="2222287"/>
            <a:ext cx="10554574" cy="4033040"/>
          </a:xfrm>
        </p:spPr>
        <p:txBody>
          <a:bodyPr/>
          <a:lstStyle/>
          <a:p>
            <a:r>
              <a:rPr lang="en-US" b="1" dirty="0"/>
              <a:t>Population</a:t>
            </a:r>
            <a:r>
              <a:rPr lang="en-US" dirty="0"/>
              <a:t> = Set of Solutions</a:t>
            </a:r>
          </a:p>
          <a:p>
            <a:r>
              <a:rPr lang="en-US" b="1" dirty="0"/>
              <a:t>Individual</a:t>
            </a:r>
            <a:r>
              <a:rPr lang="en-US" dirty="0"/>
              <a:t> = Solution to a Problem</a:t>
            </a:r>
          </a:p>
          <a:p>
            <a:r>
              <a:rPr lang="en-US" b="1" dirty="0"/>
              <a:t>Fitness</a:t>
            </a:r>
            <a:r>
              <a:rPr lang="en-US" dirty="0"/>
              <a:t> = Quality of the Solution</a:t>
            </a:r>
          </a:p>
          <a:p>
            <a:r>
              <a:rPr lang="en-US" b="1" dirty="0"/>
              <a:t>Chromosome</a:t>
            </a:r>
            <a:r>
              <a:rPr lang="en-US" dirty="0"/>
              <a:t> = Encoding of a Solution</a:t>
            </a:r>
          </a:p>
          <a:p>
            <a:r>
              <a:rPr lang="en-US" b="1" dirty="0"/>
              <a:t>Gene</a:t>
            </a:r>
            <a:r>
              <a:rPr lang="en-US" dirty="0"/>
              <a:t> = Part of the encoding of a Solution</a:t>
            </a:r>
          </a:p>
          <a:p>
            <a:r>
              <a:rPr lang="en-US" b="1" dirty="0"/>
              <a:t>Reproduction</a:t>
            </a:r>
            <a:r>
              <a:rPr lang="en-US" dirty="0"/>
              <a:t> = Crossover</a:t>
            </a:r>
          </a:p>
          <a:p>
            <a:r>
              <a:rPr lang="en-US" b="1" dirty="0"/>
              <a:t>Mutation</a:t>
            </a:r>
            <a:r>
              <a:rPr lang="en-US" dirty="0"/>
              <a:t> = Mutation in the Gene, based off some mutation rate</a:t>
            </a:r>
          </a:p>
          <a:p>
            <a:r>
              <a:rPr lang="en-US" b="1" dirty="0"/>
              <a:t>Elitism</a:t>
            </a:r>
            <a:r>
              <a:rPr lang="en-US" dirty="0"/>
              <a:t> = Few top-scoring parents from the previous generation are added to new generation</a:t>
            </a:r>
          </a:p>
          <a:p>
            <a:r>
              <a:rPr lang="en-US" b="1" dirty="0"/>
              <a:t>Culling</a:t>
            </a:r>
            <a:r>
              <a:rPr lang="en-US" dirty="0"/>
              <a:t> = All individuals below a given threshold are discarded</a:t>
            </a:r>
          </a:p>
        </p:txBody>
      </p:sp>
    </p:spTree>
    <p:extLst>
      <p:ext uri="{BB962C8B-B14F-4D97-AF65-F5344CB8AC3E}">
        <p14:creationId xmlns:p14="http://schemas.microsoft.com/office/powerpoint/2010/main" val="19790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D8D35-ADBC-F33A-88A4-FAA34EE8AC2C}"/>
              </a:ext>
            </a:extLst>
          </p:cNvPr>
          <p:cNvSpPr>
            <a:spLocks noGrp="1"/>
          </p:cNvSpPr>
          <p:nvPr>
            <p:ph type="title"/>
          </p:nvPr>
        </p:nvSpPr>
        <p:spPr/>
        <p:txBody>
          <a:bodyPr/>
          <a:lstStyle/>
          <a:p>
            <a:r>
              <a:rPr lang="en-US" dirty="0"/>
              <a:t>How does it work?</a:t>
            </a:r>
          </a:p>
        </p:txBody>
      </p:sp>
      <p:sp>
        <p:nvSpPr>
          <p:cNvPr id="3" name="Content Placeholder 2">
            <a:extLst>
              <a:ext uri="{FF2B5EF4-FFF2-40B4-BE49-F238E27FC236}">
                <a16:creationId xmlns:a16="http://schemas.microsoft.com/office/drawing/2014/main" id="{A20C9EFA-C8A4-90F3-1728-A1F1BD6EA1D4}"/>
              </a:ext>
            </a:extLst>
          </p:cNvPr>
          <p:cNvSpPr>
            <a:spLocks noGrp="1"/>
          </p:cNvSpPr>
          <p:nvPr>
            <p:ph idx="1"/>
          </p:nvPr>
        </p:nvSpPr>
        <p:spPr/>
        <p:txBody>
          <a:bodyPr/>
          <a:lstStyle/>
          <a:p>
            <a:r>
              <a:rPr lang="en-US" dirty="0"/>
              <a:t>Represent/Encode individuals as strings</a:t>
            </a:r>
          </a:p>
          <a:p>
            <a:r>
              <a:rPr lang="en-US" dirty="0"/>
              <a:t>Generate an initial population</a:t>
            </a:r>
          </a:p>
          <a:p>
            <a:r>
              <a:rPr lang="en-US" dirty="0"/>
              <a:t>Apply fitness function</a:t>
            </a:r>
          </a:p>
          <a:p>
            <a:r>
              <a:rPr lang="en-US" dirty="0"/>
              <a:t>Select parents according to fitness, to generate new offspring</a:t>
            </a:r>
          </a:p>
          <a:p>
            <a:r>
              <a:rPr lang="en-US" dirty="0"/>
              <a:t>Crossover parent ‘genes’ to produce new generation</a:t>
            </a:r>
          </a:p>
          <a:p>
            <a:r>
              <a:rPr lang="en-US" dirty="0"/>
              <a:t>Mutate new generation with some probability to bring diversity</a:t>
            </a:r>
          </a:p>
        </p:txBody>
      </p:sp>
    </p:spTree>
    <p:extLst>
      <p:ext uri="{BB962C8B-B14F-4D97-AF65-F5344CB8AC3E}">
        <p14:creationId xmlns:p14="http://schemas.microsoft.com/office/powerpoint/2010/main" val="61725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320BB-A3E8-73AF-306D-BB6430339FFD}"/>
              </a:ext>
            </a:extLst>
          </p:cNvPr>
          <p:cNvSpPr>
            <a:spLocks noGrp="1"/>
          </p:cNvSpPr>
          <p:nvPr>
            <p:ph type="title"/>
          </p:nvPr>
        </p:nvSpPr>
        <p:spPr/>
        <p:txBody>
          <a:bodyPr/>
          <a:lstStyle/>
          <a:p>
            <a:r>
              <a:rPr lang="en-US" dirty="0"/>
              <a:t>Encoding</a:t>
            </a:r>
          </a:p>
        </p:txBody>
      </p:sp>
      <p:sp>
        <p:nvSpPr>
          <p:cNvPr id="3" name="Content Placeholder 2">
            <a:extLst>
              <a:ext uri="{FF2B5EF4-FFF2-40B4-BE49-F238E27FC236}">
                <a16:creationId xmlns:a16="http://schemas.microsoft.com/office/drawing/2014/main" id="{FC3CCA92-3E8C-D068-01A7-33876CDB2023}"/>
              </a:ext>
            </a:extLst>
          </p:cNvPr>
          <p:cNvSpPr>
            <a:spLocks noGrp="1"/>
          </p:cNvSpPr>
          <p:nvPr>
            <p:ph idx="1"/>
          </p:nvPr>
        </p:nvSpPr>
        <p:spPr/>
        <p:txBody>
          <a:bodyPr/>
          <a:lstStyle/>
          <a:p>
            <a:r>
              <a:rPr lang="en-US" dirty="0"/>
              <a:t>The process of representing a solution in the form of a string that conveys necessary information.</a:t>
            </a:r>
          </a:p>
          <a:p>
            <a:endParaRPr lang="en-US" dirty="0"/>
          </a:p>
          <a:p>
            <a:r>
              <a:rPr lang="en-US" b="1" dirty="0"/>
              <a:t>Binary</a:t>
            </a:r>
            <a:r>
              <a:rPr lang="en-US" dirty="0"/>
              <a:t> </a:t>
            </a:r>
            <a:r>
              <a:rPr lang="en-US" b="1" dirty="0"/>
              <a:t>Encoding</a:t>
            </a:r>
            <a:r>
              <a:rPr lang="en-US" dirty="0"/>
              <a:t>: Store a chromosome as a string of 1s and 0s</a:t>
            </a:r>
          </a:p>
          <a:p>
            <a:r>
              <a:rPr lang="en-US" b="1" dirty="0"/>
              <a:t>Permutation</a:t>
            </a:r>
            <a:r>
              <a:rPr lang="en-US" dirty="0"/>
              <a:t> </a:t>
            </a:r>
            <a:r>
              <a:rPr lang="en-US" b="1" dirty="0"/>
              <a:t>Encoding</a:t>
            </a:r>
            <a:r>
              <a:rPr lang="en-US" dirty="0"/>
              <a:t>: Each chromosome is a string of numbers, where each number may represent for e.g., a city to be visited, in the traveling salesman problem.</a:t>
            </a:r>
          </a:p>
          <a:p>
            <a:r>
              <a:rPr lang="en-US" b="1" dirty="0"/>
              <a:t>Value</a:t>
            </a:r>
            <a:r>
              <a:rPr lang="en-US" dirty="0"/>
              <a:t> </a:t>
            </a:r>
            <a:r>
              <a:rPr lang="en-US" b="1" dirty="0"/>
              <a:t>Encoding</a:t>
            </a:r>
            <a:r>
              <a:rPr lang="en-US" dirty="0"/>
              <a:t>: If binary encoding is not enough, we may use this encoding. It makes use of complex values such as real numbers.</a:t>
            </a:r>
          </a:p>
        </p:txBody>
      </p:sp>
    </p:spTree>
    <p:extLst>
      <p:ext uri="{BB962C8B-B14F-4D97-AF65-F5344CB8AC3E}">
        <p14:creationId xmlns:p14="http://schemas.microsoft.com/office/powerpoint/2010/main" val="492987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889D-C05A-DD9E-D47D-D269FE4BEF74}"/>
              </a:ext>
            </a:extLst>
          </p:cNvPr>
          <p:cNvSpPr>
            <a:spLocks noGrp="1"/>
          </p:cNvSpPr>
          <p:nvPr>
            <p:ph type="title"/>
          </p:nvPr>
        </p:nvSpPr>
        <p:spPr/>
        <p:txBody>
          <a:bodyPr/>
          <a:lstStyle/>
          <a:p>
            <a:r>
              <a:rPr lang="en-US" dirty="0"/>
              <a:t>Crossover</a:t>
            </a:r>
          </a:p>
        </p:txBody>
      </p:sp>
      <p:sp>
        <p:nvSpPr>
          <p:cNvPr id="3" name="Content Placeholder 2">
            <a:extLst>
              <a:ext uri="{FF2B5EF4-FFF2-40B4-BE49-F238E27FC236}">
                <a16:creationId xmlns:a16="http://schemas.microsoft.com/office/drawing/2014/main" id="{46F200CA-3BBC-2104-848F-E82E1DBB6BFA}"/>
              </a:ext>
            </a:extLst>
          </p:cNvPr>
          <p:cNvSpPr>
            <a:spLocks noGrp="1"/>
          </p:cNvSpPr>
          <p:nvPr>
            <p:ph idx="1"/>
          </p:nvPr>
        </p:nvSpPr>
        <p:spPr/>
        <p:txBody>
          <a:bodyPr/>
          <a:lstStyle/>
          <a:p>
            <a:r>
              <a:rPr lang="en-US" dirty="0"/>
              <a:t>Combining </a:t>
            </a:r>
            <a:r>
              <a:rPr lang="en-US" b="1" dirty="0"/>
              <a:t>two</a:t>
            </a:r>
            <a:r>
              <a:rPr lang="en-US" dirty="0"/>
              <a:t> chromosomes (strings) to produce an offspring which carries both their genes/characteristics</a:t>
            </a:r>
          </a:p>
          <a:p>
            <a:r>
              <a:rPr lang="en-US" dirty="0"/>
              <a:t>Methods may vary, but commonly we use:</a:t>
            </a:r>
          </a:p>
          <a:p>
            <a:pPr lvl="1"/>
            <a:r>
              <a:rPr lang="en-US" dirty="0"/>
              <a:t>Single Point Crossover</a:t>
            </a:r>
          </a:p>
          <a:p>
            <a:pPr lvl="1"/>
            <a:r>
              <a:rPr lang="en-US" dirty="0"/>
              <a:t>Two-Point Crossover</a:t>
            </a:r>
          </a:p>
          <a:p>
            <a:pPr lvl="1"/>
            <a:r>
              <a:rPr lang="en-US" dirty="0"/>
              <a:t>Uniform Crossover</a:t>
            </a:r>
          </a:p>
        </p:txBody>
      </p:sp>
    </p:spTree>
    <p:extLst>
      <p:ext uri="{BB962C8B-B14F-4D97-AF65-F5344CB8AC3E}">
        <p14:creationId xmlns:p14="http://schemas.microsoft.com/office/powerpoint/2010/main" val="1421386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B1E2A-0441-CC8C-F7DD-2B2A05D58525}"/>
              </a:ext>
            </a:extLst>
          </p:cNvPr>
          <p:cNvSpPr>
            <a:spLocks noGrp="1"/>
          </p:cNvSpPr>
          <p:nvPr>
            <p:ph type="title"/>
          </p:nvPr>
        </p:nvSpPr>
        <p:spPr/>
        <p:txBody>
          <a:bodyPr/>
          <a:lstStyle/>
          <a:p>
            <a:r>
              <a:rPr lang="en-US" dirty="0"/>
              <a:t>Example:</a:t>
            </a:r>
          </a:p>
        </p:txBody>
      </p:sp>
      <p:graphicFrame>
        <p:nvGraphicFramePr>
          <p:cNvPr id="4" name="Content Placeholder 3">
            <a:extLst>
              <a:ext uri="{FF2B5EF4-FFF2-40B4-BE49-F238E27FC236}">
                <a16:creationId xmlns:a16="http://schemas.microsoft.com/office/drawing/2014/main" id="{FCC0E11B-14CC-4D5F-F087-9E0DBA0C2854}"/>
              </a:ext>
            </a:extLst>
          </p:cNvPr>
          <p:cNvGraphicFramePr>
            <a:graphicFrameLocks noGrp="1"/>
          </p:cNvGraphicFramePr>
          <p:nvPr>
            <p:ph idx="1"/>
            <p:extLst>
              <p:ext uri="{D42A27DB-BD31-4B8C-83A1-F6EECF244321}">
                <p14:modId xmlns:p14="http://schemas.microsoft.com/office/powerpoint/2010/main" val="762545468"/>
              </p:ext>
            </p:extLst>
          </p:nvPr>
        </p:nvGraphicFramePr>
        <p:xfrm>
          <a:off x="828298" y="3971089"/>
          <a:ext cx="10553700" cy="1529080"/>
        </p:xfrm>
        <a:graphic>
          <a:graphicData uri="http://schemas.openxmlformats.org/drawingml/2006/table">
            <a:tbl>
              <a:tblPr firstRow="1" bandRow="1">
                <a:tableStyleId>{5C22544A-7EE6-4342-B048-85BDC9FD1C3A}</a:tableStyleId>
              </a:tblPr>
              <a:tblGrid>
                <a:gridCol w="5276850">
                  <a:extLst>
                    <a:ext uri="{9D8B030D-6E8A-4147-A177-3AD203B41FA5}">
                      <a16:colId xmlns:a16="http://schemas.microsoft.com/office/drawing/2014/main" val="3591841311"/>
                    </a:ext>
                  </a:extLst>
                </a:gridCol>
                <a:gridCol w="5276850">
                  <a:extLst>
                    <a:ext uri="{9D8B030D-6E8A-4147-A177-3AD203B41FA5}">
                      <a16:colId xmlns:a16="http://schemas.microsoft.com/office/drawing/2014/main" val="4104150420"/>
                    </a:ext>
                  </a:extLst>
                </a:gridCol>
              </a:tblGrid>
              <a:tr h="370840">
                <a:tc>
                  <a:txBody>
                    <a:bodyPr/>
                    <a:lstStyle/>
                    <a:p>
                      <a:r>
                        <a:rPr lang="en-US" dirty="0"/>
                        <a:t>Single Point Crossover</a:t>
                      </a:r>
                    </a:p>
                  </a:txBody>
                  <a:tcPr/>
                </a:tc>
                <a:tc>
                  <a:txBody>
                    <a:bodyPr/>
                    <a:lstStyle/>
                    <a:p>
                      <a:r>
                        <a:rPr lang="en-US" dirty="0"/>
                        <a:t>Two-Point Crossover</a:t>
                      </a:r>
                    </a:p>
                  </a:txBody>
                  <a:tcPr/>
                </a:tc>
                <a:extLst>
                  <a:ext uri="{0D108BD9-81ED-4DB2-BD59-A6C34878D82A}">
                    <a16:rowId xmlns:a16="http://schemas.microsoft.com/office/drawing/2014/main" val="2108971443"/>
                  </a:ext>
                </a:extLst>
              </a:tr>
              <a:tr h="370840">
                <a:tc>
                  <a:txBody>
                    <a:bodyPr/>
                    <a:lstStyle/>
                    <a:p>
                      <a:r>
                        <a:rPr lang="en-US" sz="3200" b="1" dirty="0">
                          <a:solidFill>
                            <a:schemeClr val="accent5">
                              <a:lumMod val="50000"/>
                            </a:schemeClr>
                          </a:solidFill>
                        </a:rPr>
                        <a:t>01</a:t>
                      </a:r>
                      <a:r>
                        <a:rPr lang="en-US" sz="3200" b="1" dirty="0">
                          <a:solidFill>
                            <a:srgbClr val="00B050"/>
                          </a:solidFill>
                        </a:rPr>
                        <a:t>0100</a:t>
                      </a:r>
                    </a:p>
                  </a:txBody>
                  <a:tcPr/>
                </a:tc>
                <a:tc>
                  <a:txBody>
                    <a:bodyPr/>
                    <a:lstStyle/>
                    <a:p>
                      <a:r>
                        <a:rPr lang="en-US" sz="3200" b="1" dirty="0">
                          <a:solidFill>
                            <a:schemeClr val="accent5">
                              <a:lumMod val="50000"/>
                            </a:schemeClr>
                          </a:solidFill>
                        </a:rPr>
                        <a:t>01</a:t>
                      </a:r>
                      <a:r>
                        <a:rPr lang="en-US" sz="3200" b="1" dirty="0">
                          <a:solidFill>
                            <a:srgbClr val="00B050"/>
                          </a:solidFill>
                        </a:rPr>
                        <a:t>01</a:t>
                      </a:r>
                      <a:r>
                        <a:rPr lang="en-US" sz="3200" b="1" dirty="0">
                          <a:solidFill>
                            <a:schemeClr val="accent5">
                              <a:lumMod val="50000"/>
                            </a:schemeClr>
                          </a:solidFill>
                        </a:rPr>
                        <a:t>10</a:t>
                      </a:r>
                    </a:p>
                  </a:txBody>
                  <a:tcPr/>
                </a:tc>
                <a:extLst>
                  <a:ext uri="{0D108BD9-81ED-4DB2-BD59-A6C34878D82A}">
                    <a16:rowId xmlns:a16="http://schemas.microsoft.com/office/drawing/2014/main" val="237019902"/>
                  </a:ext>
                </a:extLst>
              </a:tr>
              <a:tr h="370840">
                <a:tc>
                  <a:txBody>
                    <a:bodyPr/>
                    <a:lstStyle/>
                    <a:p>
                      <a:r>
                        <a:rPr lang="en-US" sz="3200" b="1" dirty="0">
                          <a:solidFill>
                            <a:srgbClr val="00B050"/>
                          </a:solidFill>
                        </a:rPr>
                        <a:t>11</a:t>
                      </a:r>
                      <a:r>
                        <a:rPr lang="en-US" sz="3200" b="1" dirty="0">
                          <a:solidFill>
                            <a:schemeClr val="accent5">
                              <a:lumMod val="50000"/>
                            </a:schemeClr>
                          </a:solidFill>
                        </a:rPr>
                        <a:t>1010</a:t>
                      </a:r>
                    </a:p>
                  </a:txBody>
                  <a:tcPr/>
                </a:tc>
                <a:tc>
                  <a:txBody>
                    <a:bodyPr/>
                    <a:lstStyle/>
                    <a:p>
                      <a:r>
                        <a:rPr lang="en-US" sz="3200" b="1" dirty="0">
                          <a:solidFill>
                            <a:srgbClr val="00B050"/>
                          </a:solidFill>
                        </a:rPr>
                        <a:t>11</a:t>
                      </a:r>
                      <a:r>
                        <a:rPr lang="en-US" sz="3200" b="1" dirty="0">
                          <a:solidFill>
                            <a:schemeClr val="accent5">
                              <a:lumMod val="50000"/>
                            </a:schemeClr>
                          </a:solidFill>
                        </a:rPr>
                        <a:t>10</a:t>
                      </a:r>
                      <a:r>
                        <a:rPr lang="en-US" sz="3200" b="1" dirty="0">
                          <a:solidFill>
                            <a:srgbClr val="00B050"/>
                          </a:solidFill>
                        </a:rPr>
                        <a:t>00</a:t>
                      </a:r>
                    </a:p>
                  </a:txBody>
                  <a:tcPr/>
                </a:tc>
                <a:extLst>
                  <a:ext uri="{0D108BD9-81ED-4DB2-BD59-A6C34878D82A}">
                    <a16:rowId xmlns:a16="http://schemas.microsoft.com/office/drawing/2014/main" val="500660546"/>
                  </a:ext>
                </a:extLst>
              </a:tr>
            </a:tbl>
          </a:graphicData>
        </a:graphic>
      </p:graphicFrame>
      <p:graphicFrame>
        <p:nvGraphicFramePr>
          <p:cNvPr id="5" name="Table 4">
            <a:extLst>
              <a:ext uri="{FF2B5EF4-FFF2-40B4-BE49-F238E27FC236}">
                <a16:creationId xmlns:a16="http://schemas.microsoft.com/office/drawing/2014/main" id="{8BB6EE2E-8F38-249C-1653-B4DD02BF7456}"/>
              </a:ext>
            </a:extLst>
          </p:cNvPr>
          <p:cNvGraphicFramePr>
            <a:graphicFrameLocks noGrp="1"/>
          </p:cNvGraphicFramePr>
          <p:nvPr>
            <p:extLst>
              <p:ext uri="{D42A27DB-BD31-4B8C-83A1-F6EECF244321}">
                <p14:modId xmlns:p14="http://schemas.microsoft.com/office/powerpoint/2010/main" val="1817847005"/>
              </p:ext>
            </p:extLst>
          </p:nvPr>
        </p:nvGraphicFramePr>
        <p:xfrm>
          <a:off x="810000" y="2701491"/>
          <a:ext cx="10571998" cy="518160"/>
        </p:xfrm>
        <a:graphic>
          <a:graphicData uri="http://schemas.openxmlformats.org/drawingml/2006/table">
            <a:tbl>
              <a:tblPr firstRow="1" bandRow="1">
                <a:tableStyleId>{69C7853C-536D-4A76-A0AE-DD22124D55A5}</a:tableStyleId>
              </a:tblPr>
              <a:tblGrid>
                <a:gridCol w="5285999">
                  <a:extLst>
                    <a:ext uri="{9D8B030D-6E8A-4147-A177-3AD203B41FA5}">
                      <a16:colId xmlns:a16="http://schemas.microsoft.com/office/drawing/2014/main" val="4014291967"/>
                    </a:ext>
                  </a:extLst>
                </a:gridCol>
                <a:gridCol w="5285999">
                  <a:extLst>
                    <a:ext uri="{9D8B030D-6E8A-4147-A177-3AD203B41FA5}">
                      <a16:colId xmlns:a16="http://schemas.microsoft.com/office/drawing/2014/main" val="2379054415"/>
                    </a:ext>
                  </a:extLst>
                </a:gridCol>
              </a:tblGrid>
              <a:tr h="370840">
                <a:tc>
                  <a:txBody>
                    <a:bodyPr/>
                    <a:lstStyle/>
                    <a:p>
                      <a:r>
                        <a:rPr lang="en-US" dirty="0"/>
                        <a:t>Chromosome 1:      </a:t>
                      </a:r>
                      <a:r>
                        <a:rPr lang="en-US" sz="2800" dirty="0">
                          <a:solidFill>
                            <a:schemeClr val="accent5">
                              <a:lumMod val="50000"/>
                            </a:schemeClr>
                          </a:solidFill>
                        </a:rPr>
                        <a:t>011010</a:t>
                      </a:r>
                      <a:endParaRPr lang="en-US" dirty="0">
                        <a:solidFill>
                          <a:schemeClr val="accent5">
                            <a:lumMod val="50000"/>
                          </a:schemeClr>
                        </a:solidFill>
                      </a:endParaRPr>
                    </a:p>
                  </a:txBody>
                  <a:tcPr/>
                </a:tc>
                <a:tc>
                  <a:txBody>
                    <a:bodyPr/>
                    <a:lstStyle/>
                    <a:p>
                      <a:r>
                        <a:rPr lang="en-US" dirty="0"/>
                        <a:t>Chromosome 2:      </a:t>
                      </a:r>
                      <a:r>
                        <a:rPr lang="en-US" sz="2800" dirty="0">
                          <a:solidFill>
                            <a:srgbClr val="00B050"/>
                          </a:solidFill>
                        </a:rPr>
                        <a:t>110100</a:t>
                      </a:r>
                      <a:endParaRPr lang="en-US" dirty="0">
                        <a:solidFill>
                          <a:srgbClr val="00B050"/>
                        </a:solidFill>
                      </a:endParaRPr>
                    </a:p>
                  </a:txBody>
                  <a:tcPr/>
                </a:tc>
                <a:extLst>
                  <a:ext uri="{0D108BD9-81ED-4DB2-BD59-A6C34878D82A}">
                    <a16:rowId xmlns:a16="http://schemas.microsoft.com/office/drawing/2014/main" val="3453486558"/>
                  </a:ext>
                </a:extLst>
              </a:tr>
            </a:tbl>
          </a:graphicData>
        </a:graphic>
      </p:graphicFrame>
      <p:sp>
        <p:nvSpPr>
          <p:cNvPr id="6" name="TextBox 5">
            <a:extLst>
              <a:ext uri="{FF2B5EF4-FFF2-40B4-BE49-F238E27FC236}">
                <a16:creationId xmlns:a16="http://schemas.microsoft.com/office/drawing/2014/main" id="{B547D4C3-FF23-4354-946E-429D3B21B7A2}"/>
              </a:ext>
            </a:extLst>
          </p:cNvPr>
          <p:cNvSpPr txBox="1"/>
          <p:nvPr/>
        </p:nvSpPr>
        <p:spPr>
          <a:xfrm>
            <a:off x="810000" y="3429000"/>
            <a:ext cx="10571998" cy="369332"/>
          </a:xfrm>
          <a:prstGeom prst="rect">
            <a:avLst/>
          </a:prstGeom>
          <a:noFill/>
        </p:spPr>
        <p:txBody>
          <a:bodyPr wrap="square" rtlCol="0">
            <a:spAutoFit/>
          </a:bodyPr>
          <a:lstStyle/>
          <a:p>
            <a:r>
              <a:rPr lang="en-US" dirty="0"/>
              <a:t>Assume crossover point is 2						Assume crossover point is 2 and 4</a:t>
            </a:r>
          </a:p>
        </p:txBody>
      </p:sp>
    </p:spTree>
    <p:extLst>
      <p:ext uri="{BB962C8B-B14F-4D97-AF65-F5344CB8AC3E}">
        <p14:creationId xmlns:p14="http://schemas.microsoft.com/office/powerpoint/2010/main" val="2235502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8EF06-6BCF-D83D-B0F8-B4E5F1E3976C}"/>
              </a:ext>
            </a:extLst>
          </p:cNvPr>
          <p:cNvSpPr>
            <a:spLocks noGrp="1"/>
          </p:cNvSpPr>
          <p:nvPr>
            <p:ph type="title"/>
          </p:nvPr>
        </p:nvSpPr>
        <p:spPr/>
        <p:txBody>
          <a:bodyPr/>
          <a:lstStyle/>
          <a:p>
            <a:r>
              <a:rPr lang="en-US" dirty="0"/>
              <a:t>Example: Uniform Crossover</a:t>
            </a:r>
          </a:p>
        </p:txBody>
      </p:sp>
      <p:sp>
        <p:nvSpPr>
          <p:cNvPr id="3" name="Content Placeholder 2">
            <a:extLst>
              <a:ext uri="{FF2B5EF4-FFF2-40B4-BE49-F238E27FC236}">
                <a16:creationId xmlns:a16="http://schemas.microsoft.com/office/drawing/2014/main" id="{DF71ADB4-89DC-8921-41A5-272734120F44}"/>
              </a:ext>
            </a:extLst>
          </p:cNvPr>
          <p:cNvSpPr>
            <a:spLocks noGrp="1"/>
          </p:cNvSpPr>
          <p:nvPr>
            <p:ph idx="1"/>
          </p:nvPr>
        </p:nvSpPr>
        <p:spPr>
          <a:xfrm>
            <a:off x="818712" y="2222287"/>
            <a:ext cx="10554574" cy="4403102"/>
          </a:xfrm>
        </p:spPr>
        <p:txBody>
          <a:bodyPr/>
          <a:lstStyle/>
          <a:p>
            <a:endParaRPr lang="en-US" dirty="0"/>
          </a:p>
          <a:p>
            <a:endParaRPr lang="en-US" dirty="0"/>
          </a:p>
          <a:p>
            <a:r>
              <a:rPr lang="en-US" dirty="0"/>
              <a:t>Uniform Crossover will yield </a:t>
            </a:r>
            <a:r>
              <a:rPr lang="en-US" b="1" dirty="0"/>
              <a:t>only</a:t>
            </a:r>
            <a:r>
              <a:rPr lang="en-US" dirty="0"/>
              <a:t> </a:t>
            </a:r>
            <a:r>
              <a:rPr lang="en-US" b="1" dirty="0"/>
              <a:t>one</a:t>
            </a:r>
            <a:r>
              <a:rPr lang="en-US" dirty="0"/>
              <a:t> </a:t>
            </a:r>
            <a:r>
              <a:rPr lang="en-US" b="1" dirty="0"/>
              <a:t>offspring.</a:t>
            </a:r>
          </a:p>
          <a:p>
            <a:r>
              <a:rPr lang="en-US" dirty="0"/>
              <a:t>Each gene (0 or 1) is chosen with equal probability</a:t>
            </a:r>
          </a:p>
          <a:p>
            <a:pPr marL="0" indent="0" algn="ctr">
              <a:buNone/>
            </a:pPr>
            <a:r>
              <a:rPr lang="en-US" sz="3600" b="1" dirty="0">
                <a:solidFill>
                  <a:srgbClr val="00B050"/>
                </a:solidFill>
              </a:rPr>
              <a:t>1</a:t>
            </a:r>
            <a:r>
              <a:rPr lang="en-US" sz="3600" b="1" dirty="0">
                <a:solidFill>
                  <a:schemeClr val="accent5">
                    <a:lumMod val="50000"/>
                  </a:schemeClr>
                </a:solidFill>
              </a:rPr>
              <a:t>1</a:t>
            </a:r>
            <a:r>
              <a:rPr lang="en-US" sz="3600" b="1" dirty="0">
                <a:solidFill>
                  <a:srgbClr val="00B050"/>
                </a:solidFill>
              </a:rPr>
              <a:t>0</a:t>
            </a:r>
            <a:r>
              <a:rPr lang="en-US" sz="3600" b="1" dirty="0">
                <a:solidFill>
                  <a:schemeClr val="accent5">
                    <a:lumMod val="50000"/>
                  </a:schemeClr>
                </a:solidFill>
              </a:rPr>
              <a:t>0</a:t>
            </a:r>
            <a:r>
              <a:rPr lang="en-US" sz="3600" b="1" dirty="0">
                <a:solidFill>
                  <a:srgbClr val="00B050"/>
                </a:solidFill>
              </a:rPr>
              <a:t>0</a:t>
            </a:r>
            <a:r>
              <a:rPr lang="en-US" sz="3600" b="1" dirty="0">
                <a:solidFill>
                  <a:schemeClr val="accent5">
                    <a:lumMod val="50000"/>
                  </a:schemeClr>
                </a:solidFill>
              </a:rPr>
              <a:t>0</a:t>
            </a:r>
          </a:p>
          <a:p>
            <a:pPr marL="0" indent="0" algn="ctr">
              <a:buNone/>
            </a:pPr>
            <a:r>
              <a:rPr lang="en-US" b="1" dirty="0"/>
              <a:t>Or…</a:t>
            </a:r>
            <a:endParaRPr lang="en-US" sz="2800" b="1" dirty="0"/>
          </a:p>
          <a:p>
            <a:pPr marL="0" indent="0" algn="ctr">
              <a:buNone/>
            </a:pPr>
            <a:r>
              <a:rPr lang="en-US" sz="3600" b="1" dirty="0">
                <a:solidFill>
                  <a:schemeClr val="accent5">
                    <a:lumMod val="50000"/>
                  </a:schemeClr>
                </a:solidFill>
              </a:rPr>
              <a:t>01</a:t>
            </a:r>
            <a:r>
              <a:rPr lang="en-US" sz="3600" b="1" dirty="0">
                <a:solidFill>
                  <a:srgbClr val="00B050"/>
                </a:solidFill>
              </a:rPr>
              <a:t>010</a:t>
            </a:r>
            <a:r>
              <a:rPr lang="en-US" sz="3600" b="1" dirty="0">
                <a:solidFill>
                  <a:schemeClr val="accent5">
                    <a:lumMod val="50000"/>
                  </a:schemeClr>
                </a:solidFill>
              </a:rPr>
              <a:t>0</a:t>
            </a:r>
          </a:p>
          <a:p>
            <a:pPr marL="0" marR="0" lvl="0" indent="0" algn="ctr" defTabSz="457200" rtl="0" eaLnBrk="1" fontAlgn="auto" latinLnBrk="0" hangingPunct="1">
              <a:lnSpc>
                <a:spcPct val="100000"/>
              </a:lnSpc>
              <a:spcBef>
                <a:spcPct val="20000"/>
              </a:spcBef>
              <a:spcAft>
                <a:spcPts val="600"/>
              </a:spcAft>
              <a:buClr>
                <a:srgbClr val="843AAB"/>
              </a:buClr>
              <a:buSzTx/>
              <a:buFont typeface="Wingdings 2" charset="2"/>
              <a:buNone/>
              <a:tabLst/>
              <a:defRPr/>
            </a:pPr>
            <a:r>
              <a:rPr kumimoji="0" lang="en-US" sz="1800" b="1" i="0" u="none" strike="noStrike" kern="1200" cap="none" spc="0" normalizeH="0" baseline="0" noProof="0" dirty="0">
                <a:ln>
                  <a:noFill/>
                </a:ln>
                <a:solidFill>
                  <a:srgbClr val="181818"/>
                </a:solidFill>
                <a:effectLst/>
                <a:uLnTx/>
                <a:uFillTx/>
                <a:latin typeface="Century Gothic" panose="020B0502020202020204"/>
                <a:ea typeface="+mn-ea"/>
                <a:cs typeface="+mn-cs"/>
              </a:rPr>
              <a:t>…Or more, but only one will</a:t>
            </a:r>
            <a:r>
              <a:rPr lang="en-US" b="1" dirty="0">
                <a:solidFill>
                  <a:srgbClr val="181818"/>
                </a:solidFill>
                <a:latin typeface="Century Gothic" panose="020B0502020202020204"/>
              </a:rPr>
              <a:t> be made, not many.</a:t>
            </a:r>
            <a:endParaRPr kumimoji="0" lang="en-US" sz="2800" b="1" i="0" u="none" strike="noStrike" kern="1200" cap="none" spc="0" normalizeH="0" baseline="0" noProof="0" dirty="0">
              <a:ln>
                <a:noFill/>
              </a:ln>
              <a:solidFill>
                <a:srgbClr val="181818"/>
              </a:solidFill>
              <a:effectLst/>
              <a:uLnTx/>
              <a:uFillTx/>
              <a:latin typeface="Century Gothic" panose="020B0502020202020204"/>
              <a:ea typeface="+mn-ea"/>
              <a:cs typeface="+mn-cs"/>
            </a:endParaRPr>
          </a:p>
        </p:txBody>
      </p:sp>
      <p:graphicFrame>
        <p:nvGraphicFramePr>
          <p:cNvPr id="4" name="Table 3">
            <a:extLst>
              <a:ext uri="{FF2B5EF4-FFF2-40B4-BE49-F238E27FC236}">
                <a16:creationId xmlns:a16="http://schemas.microsoft.com/office/drawing/2014/main" id="{216C2BD3-CD8D-30D1-C927-3AA6BD47AEED}"/>
              </a:ext>
            </a:extLst>
          </p:cNvPr>
          <p:cNvGraphicFramePr>
            <a:graphicFrameLocks noGrp="1"/>
          </p:cNvGraphicFramePr>
          <p:nvPr>
            <p:extLst>
              <p:ext uri="{D42A27DB-BD31-4B8C-83A1-F6EECF244321}">
                <p14:modId xmlns:p14="http://schemas.microsoft.com/office/powerpoint/2010/main" val="1918531058"/>
              </p:ext>
            </p:extLst>
          </p:nvPr>
        </p:nvGraphicFramePr>
        <p:xfrm>
          <a:off x="810000" y="2701491"/>
          <a:ext cx="10571998" cy="518160"/>
        </p:xfrm>
        <a:graphic>
          <a:graphicData uri="http://schemas.openxmlformats.org/drawingml/2006/table">
            <a:tbl>
              <a:tblPr firstRow="1" bandRow="1">
                <a:tableStyleId>{69C7853C-536D-4A76-A0AE-DD22124D55A5}</a:tableStyleId>
              </a:tblPr>
              <a:tblGrid>
                <a:gridCol w="5285999">
                  <a:extLst>
                    <a:ext uri="{9D8B030D-6E8A-4147-A177-3AD203B41FA5}">
                      <a16:colId xmlns:a16="http://schemas.microsoft.com/office/drawing/2014/main" val="4014291967"/>
                    </a:ext>
                  </a:extLst>
                </a:gridCol>
                <a:gridCol w="5285999">
                  <a:extLst>
                    <a:ext uri="{9D8B030D-6E8A-4147-A177-3AD203B41FA5}">
                      <a16:colId xmlns:a16="http://schemas.microsoft.com/office/drawing/2014/main" val="2379054415"/>
                    </a:ext>
                  </a:extLst>
                </a:gridCol>
              </a:tblGrid>
              <a:tr h="370840">
                <a:tc>
                  <a:txBody>
                    <a:bodyPr/>
                    <a:lstStyle/>
                    <a:p>
                      <a:r>
                        <a:rPr lang="en-US" dirty="0"/>
                        <a:t>Chromosome 1:      </a:t>
                      </a:r>
                      <a:r>
                        <a:rPr lang="en-US" sz="2800" dirty="0">
                          <a:solidFill>
                            <a:schemeClr val="accent5">
                              <a:lumMod val="50000"/>
                            </a:schemeClr>
                          </a:solidFill>
                        </a:rPr>
                        <a:t>011010</a:t>
                      </a:r>
                      <a:endParaRPr lang="en-US" dirty="0">
                        <a:solidFill>
                          <a:schemeClr val="accent5">
                            <a:lumMod val="50000"/>
                          </a:schemeClr>
                        </a:solidFill>
                      </a:endParaRPr>
                    </a:p>
                  </a:txBody>
                  <a:tcPr/>
                </a:tc>
                <a:tc>
                  <a:txBody>
                    <a:bodyPr/>
                    <a:lstStyle/>
                    <a:p>
                      <a:r>
                        <a:rPr lang="en-US" dirty="0"/>
                        <a:t>Chromosome 2:      </a:t>
                      </a:r>
                      <a:r>
                        <a:rPr lang="en-US" sz="2800" dirty="0">
                          <a:solidFill>
                            <a:srgbClr val="00B050"/>
                          </a:solidFill>
                        </a:rPr>
                        <a:t>110100</a:t>
                      </a:r>
                      <a:endParaRPr lang="en-US" dirty="0">
                        <a:solidFill>
                          <a:srgbClr val="00B050"/>
                        </a:solidFill>
                      </a:endParaRPr>
                    </a:p>
                  </a:txBody>
                  <a:tcPr/>
                </a:tc>
                <a:extLst>
                  <a:ext uri="{0D108BD9-81ED-4DB2-BD59-A6C34878D82A}">
                    <a16:rowId xmlns:a16="http://schemas.microsoft.com/office/drawing/2014/main" val="3453486558"/>
                  </a:ext>
                </a:extLst>
              </a:tr>
            </a:tbl>
          </a:graphicData>
        </a:graphic>
      </p:graphicFrame>
    </p:spTree>
    <p:extLst>
      <p:ext uri="{BB962C8B-B14F-4D97-AF65-F5344CB8AC3E}">
        <p14:creationId xmlns:p14="http://schemas.microsoft.com/office/powerpoint/2010/main" val="3522303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4A9B3-9082-54E9-5917-FFCB1A5D3AF9}"/>
              </a:ext>
            </a:extLst>
          </p:cNvPr>
          <p:cNvSpPr>
            <a:spLocks noGrp="1"/>
          </p:cNvSpPr>
          <p:nvPr>
            <p:ph type="title"/>
          </p:nvPr>
        </p:nvSpPr>
        <p:spPr/>
        <p:txBody>
          <a:bodyPr/>
          <a:lstStyle/>
          <a:p>
            <a:r>
              <a:rPr lang="en-US" dirty="0"/>
              <a:t>8 Queens Example</a:t>
            </a:r>
          </a:p>
        </p:txBody>
      </p:sp>
      <p:sp>
        <p:nvSpPr>
          <p:cNvPr id="3" name="Content Placeholder 2">
            <a:extLst>
              <a:ext uri="{FF2B5EF4-FFF2-40B4-BE49-F238E27FC236}">
                <a16:creationId xmlns:a16="http://schemas.microsoft.com/office/drawing/2014/main" id="{B37E0BFD-C0A5-5B5F-6B09-6F971232D104}"/>
              </a:ext>
            </a:extLst>
          </p:cNvPr>
          <p:cNvSpPr>
            <a:spLocks noGrp="1"/>
          </p:cNvSpPr>
          <p:nvPr>
            <p:ph idx="1"/>
          </p:nvPr>
        </p:nvSpPr>
        <p:spPr/>
        <p:txBody>
          <a:bodyPr/>
          <a:lstStyle/>
          <a:p>
            <a:r>
              <a:rPr lang="en-US" dirty="0"/>
              <a:t>Population: </a:t>
            </a:r>
          </a:p>
          <a:p>
            <a:pPr lvl="1"/>
            <a:r>
              <a:rPr lang="en-US" dirty="0"/>
              <a:t>Row of queen in each column.</a:t>
            </a:r>
          </a:p>
          <a:p>
            <a:pPr lvl="1"/>
            <a:r>
              <a:rPr lang="en-US" dirty="0"/>
              <a:t>[1,6,2,5,7,4,8,3]</a:t>
            </a:r>
          </a:p>
          <a:p>
            <a:pPr lvl="1"/>
            <a:endParaRPr lang="en-US" dirty="0"/>
          </a:p>
          <a:p>
            <a:r>
              <a:rPr lang="en-US" dirty="0"/>
              <a:t>Fitness Function</a:t>
            </a:r>
          </a:p>
          <a:p>
            <a:pPr lvl="1"/>
            <a:r>
              <a:rPr lang="en-US" dirty="0"/>
              <a:t>Number of non-attacking pairs of queens (unique pairs)</a:t>
            </a:r>
          </a:p>
        </p:txBody>
      </p:sp>
      <p:pic>
        <p:nvPicPr>
          <p:cNvPr id="5" name="Picture 4">
            <a:extLst>
              <a:ext uri="{FF2B5EF4-FFF2-40B4-BE49-F238E27FC236}">
                <a16:creationId xmlns:a16="http://schemas.microsoft.com/office/drawing/2014/main" id="{CC6BEBBF-77B2-A6CE-AEC0-3BBDA9A4171C}"/>
              </a:ext>
            </a:extLst>
          </p:cNvPr>
          <p:cNvPicPr>
            <a:picLocks noChangeAspect="1"/>
          </p:cNvPicPr>
          <p:nvPr/>
        </p:nvPicPr>
        <p:blipFill>
          <a:blip r:embed="rId2"/>
          <a:stretch>
            <a:fillRect/>
          </a:stretch>
        </p:blipFill>
        <p:spPr>
          <a:xfrm>
            <a:off x="7722286" y="2222287"/>
            <a:ext cx="3324689" cy="3324689"/>
          </a:xfrm>
          <a:prstGeom prst="rect">
            <a:avLst/>
          </a:prstGeom>
        </p:spPr>
      </p:pic>
    </p:spTree>
    <p:extLst>
      <p:ext uri="{BB962C8B-B14F-4D97-AF65-F5344CB8AC3E}">
        <p14:creationId xmlns:p14="http://schemas.microsoft.com/office/powerpoint/2010/main" val="1813836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3827C-9D8A-1C8B-2EFC-D1E14486C54B}"/>
              </a:ext>
            </a:extLst>
          </p:cNvPr>
          <p:cNvSpPr>
            <a:spLocks noGrp="1"/>
          </p:cNvSpPr>
          <p:nvPr>
            <p:ph type="title"/>
          </p:nvPr>
        </p:nvSpPr>
        <p:spPr/>
        <p:txBody>
          <a:bodyPr/>
          <a:lstStyle/>
          <a:p>
            <a:r>
              <a:rPr lang="en-US" dirty="0"/>
              <a:t>Initial Population + Fitness </a:t>
            </a:r>
            <a:r>
              <a:rPr lang="en-US" dirty="0">
                <a:solidFill>
                  <a:schemeClr val="accent5">
                    <a:lumMod val="40000"/>
                    <a:lumOff val="60000"/>
                  </a:schemeClr>
                </a:solidFill>
              </a:rPr>
              <a:t>(</a:t>
            </a:r>
            <a:r>
              <a:rPr lang="en-US" sz="1400" dirty="0">
                <a:solidFill>
                  <a:schemeClr val="accent5">
                    <a:lumMod val="40000"/>
                    <a:lumOff val="60000"/>
                  </a:schemeClr>
                </a:solidFill>
              </a:rPr>
              <a:t>count of nonattacking pair of queens</a:t>
            </a:r>
            <a:r>
              <a:rPr lang="en-US" dirty="0">
                <a:solidFill>
                  <a:schemeClr val="accent5">
                    <a:lumMod val="40000"/>
                    <a:lumOff val="60000"/>
                  </a:schemeClr>
                </a:solidFill>
              </a:rPr>
              <a:t>)</a:t>
            </a:r>
          </a:p>
        </p:txBody>
      </p:sp>
      <p:pic>
        <p:nvPicPr>
          <p:cNvPr id="4" name="Content Placeholder 3">
            <a:extLst>
              <a:ext uri="{FF2B5EF4-FFF2-40B4-BE49-F238E27FC236}">
                <a16:creationId xmlns:a16="http://schemas.microsoft.com/office/drawing/2014/main" id="{4A440201-5FA4-1362-E44B-359A66D471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1003448" y="1945078"/>
            <a:ext cx="10185102" cy="4153499"/>
          </a:xfrm>
          <a:prstGeom prst="rect">
            <a:avLst/>
          </a:prstGeom>
        </p:spPr>
      </p:pic>
      <p:sp>
        <p:nvSpPr>
          <p:cNvPr id="5" name="TextBox 4">
            <a:extLst>
              <a:ext uri="{FF2B5EF4-FFF2-40B4-BE49-F238E27FC236}">
                <a16:creationId xmlns:a16="http://schemas.microsoft.com/office/drawing/2014/main" id="{A312FF4B-4001-35A6-5728-AE2878E1E8CE}"/>
              </a:ext>
            </a:extLst>
          </p:cNvPr>
          <p:cNvSpPr txBox="1"/>
          <p:nvPr/>
        </p:nvSpPr>
        <p:spPr>
          <a:xfrm>
            <a:off x="1003448" y="6226146"/>
            <a:ext cx="1277914" cy="369332"/>
          </a:xfrm>
          <a:prstGeom prst="rect">
            <a:avLst/>
          </a:prstGeom>
          <a:noFill/>
        </p:spPr>
        <p:txBody>
          <a:bodyPr wrap="none" rtlCol="0">
            <a:spAutoFit/>
          </a:bodyPr>
          <a:lstStyle/>
          <a:p>
            <a:r>
              <a:rPr lang="en-US" dirty="0"/>
              <a:t>Fitness: 24</a:t>
            </a:r>
          </a:p>
        </p:txBody>
      </p:sp>
      <p:sp>
        <p:nvSpPr>
          <p:cNvPr id="6" name="TextBox 5">
            <a:extLst>
              <a:ext uri="{FF2B5EF4-FFF2-40B4-BE49-F238E27FC236}">
                <a16:creationId xmlns:a16="http://schemas.microsoft.com/office/drawing/2014/main" id="{2AA46D26-964F-ADD0-9DA2-9DBDAD15B8BF}"/>
              </a:ext>
            </a:extLst>
          </p:cNvPr>
          <p:cNvSpPr txBox="1"/>
          <p:nvPr/>
        </p:nvSpPr>
        <p:spPr>
          <a:xfrm>
            <a:off x="3452999" y="6226146"/>
            <a:ext cx="1277914" cy="369332"/>
          </a:xfrm>
          <a:prstGeom prst="rect">
            <a:avLst/>
          </a:prstGeom>
          <a:noFill/>
        </p:spPr>
        <p:txBody>
          <a:bodyPr wrap="none" rtlCol="0">
            <a:spAutoFit/>
          </a:bodyPr>
          <a:lstStyle/>
          <a:p>
            <a:r>
              <a:rPr lang="en-US" dirty="0"/>
              <a:t>Fitness: 23</a:t>
            </a:r>
          </a:p>
        </p:txBody>
      </p:sp>
      <p:sp>
        <p:nvSpPr>
          <p:cNvPr id="7" name="TextBox 6">
            <a:extLst>
              <a:ext uri="{FF2B5EF4-FFF2-40B4-BE49-F238E27FC236}">
                <a16:creationId xmlns:a16="http://schemas.microsoft.com/office/drawing/2014/main" id="{84D5678F-A5CE-96C5-846C-A31AE5795FD0}"/>
              </a:ext>
            </a:extLst>
          </p:cNvPr>
          <p:cNvSpPr txBox="1"/>
          <p:nvPr/>
        </p:nvSpPr>
        <p:spPr>
          <a:xfrm>
            <a:off x="6091361" y="6226146"/>
            <a:ext cx="1277914" cy="369332"/>
          </a:xfrm>
          <a:prstGeom prst="rect">
            <a:avLst/>
          </a:prstGeom>
          <a:noFill/>
        </p:spPr>
        <p:txBody>
          <a:bodyPr wrap="none" rtlCol="0">
            <a:spAutoFit/>
          </a:bodyPr>
          <a:lstStyle/>
          <a:p>
            <a:r>
              <a:rPr lang="en-US" dirty="0"/>
              <a:t>Fitness: 20</a:t>
            </a:r>
          </a:p>
        </p:txBody>
      </p:sp>
      <p:sp>
        <p:nvSpPr>
          <p:cNvPr id="8" name="TextBox 7">
            <a:extLst>
              <a:ext uri="{FF2B5EF4-FFF2-40B4-BE49-F238E27FC236}">
                <a16:creationId xmlns:a16="http://schemas.microsoft.com/office/drawing/2014/main" id="{0EB945FC-1181-9EB6-1019-AE954170BC74}"/>
              </a:ext>
            </a:extLst>
          </p:cNvPr>
          <p:cNvSpPr txBox="1"/>
          <p:nvPr/>
        </p:nvSpPr>
        <p:spPr>
          <a:xfrm>
            <a:off x="8729723" y="6142043"/>
            <a:ext cx="1277914" cy="369332"/>
          </a:xfrm>
          <a:prstGeom prst="rect">
            <a:avLst/>
          </a:prstGeom>
          <a:noFill/>
        </p:spPr>
        <p:txBody>
          <a:bodyPr wrap="none" rtlCol="0">
            <a:spAutoFit/>
          </a:bodyPr>
          <a:lstStyle/>
          <a:p>
            <a:r>
              <a:rPr lang="en-US" dirty="0"/>
              <a:t>Fitness: 11</a:t>
            </a:r>
          </a:p>
        </p:txBody>
      </p:sp>
    </p:spTree>
    <p:extLst>
      <p:ext uri="{BB962C8B-B14F-4D97-AF65-F5344CB8AC3E}">
        <p14:creationId xmlns:p14="http://schemas.microsoft.com/office/powerpoint/2010/main" val="2178658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E29B-3327-A9ED-5C87-86AEBC3CBA9C}"/>
              </a:ext>
            </a:extLst>
          </p:cNvPr>
          <p:cNvSpPr>
            <a:spLocks noGrp="1"/>
          </p:cNvSpPr>
          <p:nvPr>
            <p:ph type="title"/>
          </p:nvPr>
        </p:nvSpPr>
        <p:spPr/>
        <p:txBody>
          <a:bodyPr/>
          <a:lstStyle/>
          <a:p>
            <a:r>
              <a:rPr lang="en-US" dirty="0"/>
              <a:t>Crossover</a:t>
            </a:r>
          </a:p>
        </p:txBody>
      </p:sp>
      <p:pic>
        <p:nvPicPr>
          <p:cNvPr id="5" name="Content Placeholder 4">
            <a:extLst>
              <a:ext uri="{FF2B5EF4-FFF2-40B4-BE49-F238E27FC236}">
                <a16:creationId xmlns:a16="http://schemas.microsoft.com/office/drawing/2014/main" id="{A0835527-DA97-76BB-0F5D-F233D10AFC15}"/>
              </a:ext>
            </a:extLst>
          </p:cNvPr>
          <p:cNvPicPr>
            <a:picLocks noGrp="1" noChangeAspect="1"/>
          </p:cNvPicPr>
          <p:nvPr>
            <p:ph idx="1"/>
          </p:nvPr>
        </p:nvPicPr>
        <p:blipFill>
          <a:blip r:embed="rId2"/>
          <a:stretch>
            <a:fillRect/>
          </a:stretch>
        </p:blipFill>
        <p:spPr>
          <a:xfrm>
            <a:off x="0" y="1997839"/>
            <a:ext cx="7878274" cy="2295845"/>
          </a:xfrm>
          <a:prstGeom prst="rect">
            <a:avLst/>
          </a:prstGeom>
          <a:effectLst>
            <a:outerShdw blurRad="50800" dir="14400000">
              <a:srgbClr val="000000">
                <a:alpha val="40000"/>
              </a:srgbClr>
            </a:outerShdw>
          </a:effectLst>
        </p:spPr>
      </p:pic>
      <p:pic>
        <p:nvPicPr>
          <p:cNvPr id="6" name="Content Placeholder 4">
            <a:extLst>
              <a:ext uri="{FF2B5EF4-FFF2-40B4-BE49-F238E27FC236}">
                <a16:creationId xmlns:a16="http://schemas.microsoft.com/office/drawing/2014/main" id="{B159D819-491E-546B-EECA-92AFFD6B952A}"/>
              </a:ext>
            </a:extLst>
          </p:cNvPr>
          <p:cNvPicPr>
            <a:picLocks noChangeAspect="1"/>
          </p:cNvPicPr>
          <p:nvPr/>
        </p:nvPicPr>
        <p:blipFill>
          <a:blip r:embed="rId3"/>
          <a:srcRect b="46114"/>
          <a:stretch>
            <a:fillRect/>
          </a:stretch>
        </p:blipFill>
        <p:spPr>
          <a:xfrm>
            <a:off x="2613022" y="4681337"/>
            <a:ext cx="9106990" cy="2031698"/>
          </a:xfrm>
          <a:prstGeom prst="rect">
            <a:avLst/>
          </a:prstGeom>
          <a:effectLst>
            <a:outerShdw blurRad="50800" dir="14400000">
              <a:srgbClr val="000000">
                <a:alpha val="40000"/>
              </a:srgbClr>
            </a:outerShdw>
          </a:effectLst>
        </p:spPr>
      </p:pic>
      <p:cxnSp>
        <p:nvCxnSpPr>
          <p:cNvPr id="8" name="Straight Arrow Connector 7">
            <a:extLst>
              <a:ext uri="{FF2B5EF4-FFF2-40B4-BE49-F238E27FC236}">
                <a16:creationId xmlns:a16="http://schemas.microsoft.com/office/drawing/2014/main" id="{7553AA01-BEB0-D2E2-9A27-8FD2EDA1901B}"/>
              </a:ext>
            </a:extLst>
          </p:cNvPr>
          <p:cNvCxnSpPr>
            <a:cxnSpLocks/>
          </p:cNvCxnSpPr>
          <p:nvPr/>
        </p:nvCxnSpPr>
        <p:spPr>
          <a:xfrm flipH="1" flipV="1">
            <a:off x="1349298" y="4036741"/>
            <a:ext cx="1538868" cy="14608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B46428D-A5BC-4D92-6E2E-E186CA297F07}"/>
              </a:ext>
            </a:extLst>
          </p:cNvPr>
          <p:cNvCxnSpPr>
            <a:cxnSpLocks/>
          </p:cNvCxnSpPr>
          <p:nvPr/>
        </p:nvCxnSpPr>
        <p:spPr>
          <a:xfrm flipV="1">
            <a:off x="3646449" y="3792788"/>
            <a:ext cx="505441" cy="9743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5E3B246-7F9B-75DF-1CF6-2CC9BE674FDD}"/>
              </a:ext>
            </a:extLst>
          </p:cNvPr>
          <p:cNvSpPr txBox="1"/>
          <p:nvPr/>
        </p:nvSpPr>
        <p:spPr>
          <a:xfrm>
            <a:off x="7798339" y="2219641"/>
            <a:ext cx="4616604" cy="2031325"/>
          </a:xfrm>
          <a:prstGeom prst="rect">
            <a:avLst/>
          </a:prstGeom>
          <a:noFill/>
        </p:spPr>
        <p:txBody>
          <a:bodyPr wrap="square">
            <a:spAutoFit/>
          </a:bodyPr>
          <a:lstStyle/>
          <a:p>
            <a:pPr eaLnBrk="1" hangingPunct="1"/>
            <a:r>
              <a:rPr lang="en-US" altLang="en-US" sz="1800" b="1" dirty="0">
                <a:ea typeface="ＭＳ Ｐゴシック" panose="020B0600070205080204" pitchFamily="34" charset="-128"/>
                <a:sym typeface="Symbol" panose="05050102010706020507" pitchFamily="18" charset="2"/>
              </a:rPr>
              <a:t></a:t>
            </a:r>
            <a:r>
              <a:rPr lang="en-US" altLang="en-US" sz="1800" b="1" baseline="-25000" dirty="0" err="1">
                <a:ea typeface="ＭＳ Ｐゴシック" panose="020B0600070205080204" pitchFamily="34" charset="-128"/>
                <a:sym typeface="Symbol" panose="05050102010706020507" pitchFamily="18" charset="2"/>
              </a:rPr>
              <a:t>i</a:t>
            </a:r>
            <a:r>
              <a:rPr lang="en-US" altLang="en-US" sz="1800" b="1" dirty="0">
                <a:ea typeface="ＭＳ Ｐゴシック" panose="020B0600070205080204" pitchFamily="34" charset="-128"/>
                <a:sym typeface="Symbol" panose="05050102010706020507" pitchFamily="18" charset="2"/>
              </a:rPr>
              <a:t>(fitness(C</a:t>
            </a:r>
            <a:r>
              <a:rPr lang="en-US" altLang="en-US" b="1" baseline="-25000" dirty="0">
                <a:ea typeface="ＭＳ Ｐゴシック" panose="020B0600070205080204" pitchFamily="34" charset="-128"/>
                <a:sym typeface="Symbol" panose="05050102010706020507" pitchFamily="18" charset="2"/>
              </a:rPr>
              <a:t>i</a:t>
            </a:r>
            <a:r>
              <a:rPr lang="en-US" altLang="en-US" sz="1800" b="1" dirty="0">
                <a:ea typeface="ＭＳ Ｐゴシック" panose="020B0600070205080204" pitchFamily="34" charset="-128"/>
                <a:sym typeface="Symbol" panose="05050102010706020507" pitchFamily="18" charset="2"/>
              </a:rPr>
              <a:t>))= </a:t>
            </a:r>
            <a:r>
              <a:rPr lang="en-US" altLang="en-US" sz="1800" b="1" dirty="0">
                <a:ea typeface="ＭＳ Ｐゴシック" panose="020B0600070205080204" pitchFamily="34" charset="-128"/>
              </a:rPr>
              <a:t>24+23+20+11 = 78</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P</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 Fitness(C</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a:t>
            </a:r>
            <a:r>
              <a:rPr lang="en-US" altLang="en-US" dirty="0">
                <a:ea typeface="ＭＳ Ｐゴシック" panose="020B0600070205080204" pitchFamily="34" charset="-128"/>
                <a:sym typeface="Symbol" panose="05050102010706020507" pitchFamily="18" charset="2"/>
              </a:rPr>
              <a:t></a:t>
            </a:r>
            <a:r>
              <a:rPr lang="en-US" altLang="en-US" baseline="-25000" dirty="0" err="1">
                <a:ea typeface="ＭＳ Ｐゴシック" panose="020B0600070205080204" pitchFamily="34" charset="-128"/>
                <a:sym typeface="Symbol" panose="05050102010706020507" pitchFamily="18" charset="2"/>
              </a:rPr>
              <a:t>i</a:t>
            </a:r>
            <a:r>
              <a:rPr lang="en-US" altLang="en-US" dirty="0">
                <a:ea typeface="ＭＳ Ｐゴシック" panose="020B0600070205080204" pitchFamily="34" charset="-128"/>
                <a:sym typeface="Symbol" panose="05050102010706020507" pitchFamily="18" charset="2"/>
              </a:rPr>
              <a:t>(</a:t>
            </a:r>
            <a:r>
              <a:rPr lang="en-US" altLang="en-US" dirty="0" err="1">
                <a:ea typeface="ＭＳ Ｐゴシック" panose="020B0600070205080204" pitchFamily="34" charset="-128"/>
                <a:sym typeface="Symbol" panose="05050102010706020507" pitchFamily="18" charset="2"/>
              </a:rPr>
              <a:t>fitness</a:t>
            </a:r>
            <a:r>
              <a:rPr lang="en-US" altLang="en-US" baseline="-25000" dirty="0" err="1">
                <a:ea typeface="ＭＳ Ｐゴシック" panose="020B0600070205080204" pitchFamily="34" charset="-128"/>
                <a:sym typeface="Symbol" panose="05050102010706020507" pitchFamily="18" charset="2"/>
              </a:rPr>
              <a:t>i</a:t>
            </a:r>
            <a:r>
              <a:rPr lang="en-US" altLang="en-US" dirty="0">
                <a:ea typeface="ＭＳ Ｐゴシック" panose="020B0600070205080204" pitchFamily="34" charset="-128"/>
                <a:sym typeface="Symbol" panose="05050102010706020507" pitchFamily="18" charset="2"/>
              </a:rPr>
              <a:t>)</a:t>
            </a:r>
            <a:r>
              <a:rPr lang="en-US" altLang="en-US" dirty="0">
                <a:ea typeface="ＭＳ Ｐゴシック" panose="020B0600070205080204" pitchFamily="34" charset="-128"/>
              </a:rPr>
              <a:t> = 24/78 = 0.31</a:t>
            </a:r>
          </a:p>
          <a:p>
            <a:r>
              <a:rPr lang="en-US" altLang="en-US" dirty="0">
                <a:ea typeface="ＭＳ Ｐゴシック" panose="020B0600070205080204" pitchFamily="34" charset="-128"/>
              </a:rPr>
              <a:t>P</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 Fitness(C</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a:t>
            </a:r>
            <a:r>
              <a:rPr lang="en-US" altLang="en-US" dirty="0">
                <a:ea typeface="ＭＳ Ｐゴシック" panose="020B0600070205080204" pitchFamily="34" charset="-128"/>
                <a:sym typeface="Symbol" panose="05050102010706020507" pitchFamily="18" charset="2"/>
              </a:rPr>
              <a:t></a:t>
            </a:r>
            <a:r>
              <a:rPr lang="en-US" altLang="en-US" baseline="-25000" dirty="0" err="1">
                <a:ea typeface="ＭＳ Ｐゴシック" panose="020B0600070205080204" pitchFamily="34" charset="-128"/>
                <a:sym typeface="Symbol" panose="05050102010706020507" pitchFamily="18" charset="2"/>
              </a:rPr>
              <a:t>i</a:t>
            </a:r>
            <a:r>
              <a:rPr lang="en-US" altLang="en-US" dirty="0">
                <a:ea typeface="ＭＳ Ｐゴシック" panose="020B0600070205080204" pitchFamily="34" charset="-128"/>
                <a:sym typeface="Symbol" panose="05050102010706020507" pitchFamily="18" charset="2"/>
              </a:rPr>
              <a:t>(</a:t>
            </a:r>
            <a:r>
              <a:rPr lang="en-US" altLang="en-US" dirty="0" err="1">
                <a:ea typeface="ＭＳ Ｐゴシック" panose="020B0600070205080204" pitchFamily="34" charset="-128"/>
                <a:sym typeface="Symbol" panose="05050102010706020507" pitchFamily="18" charset="2"/>
              </a:rPr>
              <a:t>fitness</a:t>
            </a:r>
            <a:r>
              <a:rPr lang="en-US" altLang="en-US" baseline="-25000" dirty="0" err="1">
                <a:ea typeface="ＭＳ Ｐゴシック" panose="020B0600070205080204" pitchFamily="34" charset="-128"/>
                <a:sym typeface="Symbol" panose="05050102010706020507" pitchFamily="18" charset="2"/>
              </a:rPr>
              <a:t>i</a:t>
            </a:r>
            <a:r>
              <a:rPr lang="en-US" altLang="en-US" dirty="0">
                <a:ea typeface="ＭＳ Ｐゴシック" panose="020B0600070205080204" pitchFamily="34" charset="-128"/>
                <a:sym typeface="Symbol" panose="05050102010706020507" pitchFamily="18" charset="2"/>
              </a:rPr>
              <a:t>)</a:t>
            </a:r>
            <a:r>
              <a:rPr lang="en-US" altLang="en-US" dirty="0">
                <a:ea typeface="ＭＳ Ｐゴシック" panose="020B0600070205080204" pitchFamily="34" charset="-128"/>
              </a:rPr>
              <a:t> = 23/78 = 0.29</a:t>
            </a:r>
          </a:p>
          <a:p>
            <a:r>
              <a:rPr lang="en-US" altLang="en-US" dirty="0">
                <a:ea typeface="ＭＳ Ｐゴシック" panose="020B0600070205080204" pitchFamily="34" charset="-128"/>
              </a:rPr>
              <a:t>P</a:t>
            </a:r>
            <a:r>
              <a:rPr lang="en-US" altLang="en-US" baseline="-25000" dirty="0">
                <a:ea typeface="ＭＳ Ｐゴシック" panose="020B0600070205080204" pitchFamily="34" charset="-128"/>
              </a:rPr>
              <a:t>3</a:t>
            </a:r>
            <a:r>
              <a:rPr lang="en-US" altLang="en-US" dirty="0">
                <a:ea typeface="ＭＳ Ｐゴシック" panose="020B0600070205080204" pitchFamily="34" charset="-128"/>
              </a:rPr>
              <a:t>= Fitness(C</a:t>
            </a:r>
            <a:r>
              <a:rPr lang="en-US" altLang="en-US" baseline="-25000" dirty="0">
                <a:ea typeface="ＭＳ Ｐゴシック" panose="020B0600070205080204" pitchFamily="34" charset="-128"/>
              </a:rPr>
              <a:t>3</a:t>
            </a:r>
            <a:r>
              <a:rPr lang="en-US" altLang="en-US" dirty="0">
                <a:ea typeface="ＭＳ Ｐゴシック" panose="020B0600070205080204" pitchFamily="34" charset="-128"/>
              </a:rPr>
              <a:t>)/</a:t>
            </a:r>
            <a:r>
              <a:rPr lang="en-US" altLang="en-US" dirty="0">
                <a:ea typeface="ＭＳ Ｐゴシック" panose="020B0600070205080204" pitchFamily="34" charset="-128"/>
                <a:sym typeface="Symbol" panose="05050102010706020507" pitchFamily="18" charset="2"/>
              </a:rPr>
              <a:t></a:t>
            </a:r>
            <a:r>
              <a:rPr lang="en-US" altLang="en-US" baseline="-25000" dirty="0" err="1">
                <a:ea typeface="ＭＳ Ｐゴシック" panose="020B0600070205080204" pitchFamily="34" charset="-128"/>
                <a:sym typeface="Symbol" panose="05050102010706020507" pitchFamily="18" charset="2"/>
              </a:rPr>
              <a:t>i</a:t>
            </a:r>
            <a:r>
              <a:rPr lang="en-US" altLang="en-US" dirty="0">
                <a:ea typeface="ＭＳ Ｐゴシック" panose="020B0600070205080204" pitchFamily="34" charset="-128"/>
                <a:sym typeface="Symbol" panose="05050102010706020507" pitchFamily="18" charset="2"/>
              </a:rPr>
              <a:t>(</a:t>
            </a:r>
            <a:r>
              <a:rPr lang="en-US" altLang="en-US" dirty="0" err="1">
                <a:ea typeface="ＭＳ Ｐゴシック" panose="020B0600070205080204" pitchFamily="34" charset="-128"/>
                <a:sym typeface="Symbol" panose="05050102010706020507" pitchFamily="18" charset="2"/>
              </a:rPr>
              <a:t>fitness</a:t>
            </a:r>
            <a:r>
              <a:rPr lang="en-US" altLang="en-US" baseline="-25000" dirty="0" err="1">
                <a:ea typeface="ＭＳ Ｐゴシック" panose="020B0600070205080204" pitchFamily="34" charset="-128"/>
                <a:sym typeface="Symbol" panose="05050102010706020507" pitchFamily="18" charset="2"/>
              </a:rPr>
              <a:t>i</a:t>
            </a:r>
            <a:r>
              <a:rPr lang="en-US" altLang="en-US" dirty="0">
                <a:ea typeface="ＭＳ Ｐゴシック" panose="020B0600070205080204" pitchFamily="34" charset="-128"/>
                <a:sym typeface="Symbol" panose="05050102010706020507" pitchFamily="18" charset="2"/>
              </a:rPr>
              <a:t>)</a:t>
            </a:r>
            <a:r>
              <a:rPr lang="en-US" altLang="en-US" dirty="0">
                <a:ea typeface="ＭＳ Ｐゴシック" panose="020B0600070205080204" pitchFamily="34" charset="-128"/>
              </a:rPr>
              <a:t> = 20/78 = 0.26</a:t>
            </a:r>
          </a:p>
          <a:p>
            <a:r>
              <a:rPr lang="en-US" altLang="en-US" dirty="0">
                <a:ea typeface="ＭＳ Ｐゴシック" panose="020B0600070205080204" pitchFamily="34" charset="-128"/>
              </a:rPr>
              <a:t>P</a:t>
            </a:r>
            <a:r>
              <a:rPr lang="en-US" altLang="en-US" baseline="-25000" dirty="0">
                <a:ea typeface="ＭＳ Ｐゴシック" panose="020B0600070205080204" pitchFamily="34" charset="-128"/>
              </a:rPr>
              <a:t>4</a:t>
            </a:r>
            <a:r>
              <a:rPr lang="en-US" altLang="en-US" dirty="0">
                <a:ea typeface="ＭＳ Ｐゴシック" panose="020B0600070205080204" pitchFamily="34" charset="-128"/>
              </a:rPr>
              <a:t>= Fitness(C</a:t>
            </a:r>
            <a:r>
              <a:rPr lang="en-US" altLang="en-US" baseline="-25000" dirty="0">
                <a:ea typeface="ＭＳ Ｐゴシック" panose="020B0600070205080204" pitchFamily="34" charset="-128"/>
              </a:rPr>
              <a:t>4</a:t>
            </a:r>
            <a:r>
              <a:rPr lang="en-US" altLang="en-US" dirty="0">
                <a:ea typeface="ＭＳ Ｐゴシック" panose="020B0600070205080204" pitchFamily="34" charset="-128"/>
              </a:rPr>
              <a:t>)/</a:t>
            </a:r>
            <a:r>
              <a:rPr lang="en-US" altLang="en-US" dirty="0">
                <a:ea typeface="ＭＳ Ｐゴシック" panose="020B0600070205080204" pitchFamily="34" charset="-128"/>
                <a:sym typeface="Symbol" panose="05050102010706020507" pitchFamily="18" charset="2"/>
              </a:rPr>
              <a:t></a:t>
            </a:r>
            <a:r>
              <a:rPr lang="en-US" altLang="en-US" baseline="-25000" dirty="0" err="1">
                <a:ea typeface="ＭＳ Ｐゴシック" panose="020B0600070205080204" pitchFamily="34" charset="-128"/>
                <a:sym typeface="Symbol" panose="05050102010706020507" pitchFamily="18" charset="2"/>
              </a:rPr>
              <a:t>i</a:t>
            </a:r>
            <a:r>
              <a:rPr lang="en-US" altLang="en-US" dirty="0">
                <a:ea typeface="ＭＳ Ｐゴシック" panose="020B0600070205080204" pitchFamily="34" charset="-128"/>
                <a:sym typeface="Symbol" panose="05050102010706020507" pitchFamily="18" charset="2"/>
              </a:rPr>
              <a:t>(</a:t>
            </a:r>
            <a:r>
              <a:rPr lang="en-US" altLang="en-US" dirty="0" err="1">
                <a:ea typeface="ＭＳ Ｐゴシック" panose="020B0600070205080204" pitchFamily="34" charset="-128"/>
                <a:sym typeface="Symbol" panose="05050102010706020507" pitchFamily="18" charset="2"/>
              </a:rPr>
              <a:t>fitness</a:t>
            </a:r>
            <a:r>
              <a:rPr lang="en-US" altLang="en-US" baseline="-25000" dirty="0" err="1">
                <a:ea typeface="ＭＳ Ｐゴシック" panose="020B0600070205080204" pitchFamily="34" charset="-128"/>
                <a:sym typeface="Symbol" panose="05050102010706020507" pitchFamily="18" charset="2"/>
              </a:rPr>
              <a:t>i</a:t>
            </a:r>
            <a:r>
              <a:rPr lang="en-US" altLang="en-US" dirty="0">
                <a:ea typeface="ＭＳ Ｐゴシック" panose="020B0600070205080204" pitchFamily="34" charset="-128"/>
                <a:sym typeface="Symbol" panose="05050102010706020507" pitchFamily="18" charset="2"/>
              </a:rPr>
              <a:t>)</a:t>
            </a:r>
            <a:r>
              <a:rPr lang="en-US" altLang="en-US" dirty="0">
                <a:ea typeface="ＭＳ Ｐゴシック" panose="020B0600070205080204" pitchFamily="34" charset="-128"/>
              </a:rPr>
              <a:t> = 11/78 = 0.14</a:t>
            </a:r>
          </a:p>
          <a:p>
            <a:pPr eaLnBrk="1" hangingPunct="1"/>
            <a:endParaRPr lang="en-US" altLang="en-US" sz="1800" dirty="0">
              <a:ea typeface="ＭＳ Ｐゴシック" panose="020B0600070205080204" pitchFamily="34" charset="-128"/>
            </a:endParaRPr>
          </a:p>
        </p:txBody>
      </p:sp>
      <p:cxnSp>
        <p:nvCxnSpPr>
          <p:cNvPr id="13" name="Straight Arrow Connector 12">
            <a:extLst>
              <a:ext uri="{FF2B5EF4-FFF2-40B4-BE49-F238E27FC236}">
                <a16:creationId xmlns:a16="http://schemas.microsoft.com/office/drawing/2014/main" id="{F6F56E54-1C57-D895-B2ED-307A37F38D28}"/>
              </a:ext>
            </a:extLst>
          </p:cNvPr>
          <p:cNvCxnSpPr>
            <a:cxnSpLocks/>
          </p:cNvCxnSpPr>
          <p:nvPr/>
        </p:nvCxnSpPr>
        <p:spPr>
          <a:xfrm flipH="1" flipV="1">
            <a:off x="7069873" y="3792788"/>
            <a:ext cx="1505415" cy="9743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751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3CB3E-0253-D9D3-9EAB-68715564415A}"/>
              </a:ext>
            </a:extLst>
          </p:cNvPr>
          <p:cNvSpPr>
            <a:spLocks noGrp="1"/>
          </p:cNvSpPr>
          <p:nvPr>
            <p:ph type="title"/>
          </p:nvPr>
        </p:nvSpPr>
        <p:spPr/>
        <p:txBody>
          <a:bodyPr/>
          <a:lstStyle/>
          <a:p>
            <a:r>
              <a:rPr lang="en-US" dirty="0"/>
              <a:t>Local Search</a:t>
            </a:r>
          </a:p>
        </p:txBody>
      </p:sp>
      <p:sp>
        <p:nvSpPr>
          <p:cNvPr id="3" name="Content Placeholder 2">
            <a:extLst>
              <a:ext uri="{FF2B5EF4-FFF2-40B4-BE49-F238E27FC236}">
                <a16:creationId xmlns:a16="http://schemas.microsoft.com/office/drawing/2014/main" id="{D8C106FA-1E60-7C3F-F79C-0FB75BD48487}"/>
              </a:ext>
            </a:extLst>
          </p:cNvPr>
          <p:cNvSpPr>
            <a:spLocks noGrp="1"/>
          </p:cNvSpPr>
          <p:nvPr>
            <p:ph idx="1"/>
          </p:nvPr>
        </p:nvSpPr>
        <p:spPr>
          <a:xfrm>
            <a:off x="606839" y="2302727"/>
            <a:ext cx="10554574" cy="830767"/>
          </a:xfrm>
        </p:spPr>
        <p:txBody>
          <a:bodyPr>
            <a:normAutofit lnSpcReduction="10000"/>
          </a:bodyPr>
          <a:lstStyle/>
          <a:p>
            <a:r>
              <a:rPr lang="en-US" dirty="0"/>
              <a:t>Use single current state and move to the neighboring state.</a:t>
            </a:r>
          </a:p>
          <a:p>
            <a:r>
              <a:rPr lang="en-US" b="1" dirty="0">
                <a:solidFill>
                  <a:schemeClr val="accent3"/>
                </a:solidFill>
              </a:rPr>
              <a:t>Idea: </a:t>
            </a:r>
            <a:r>
              <a:rPr lang="en-US" dirty="0"/>
              <a:t>Start with an initial guess at a solution and incrementally improve it until it is one.</a:t>
            </a:r>
          </a:p>
          <a:p>
            <a:pPr marL="0" indent="0">
              <a:buNone/>
            </a:pPr>
            <a:endParaRPr lang="en-US" dirty="0"/>
          </a:p>
        </p:txBody>
      </p:sp>
      <p:pic>
        <p:nvPicPr>
          <p:cNvPr id="5" name="Picture 4">
            <a:extLst>
              <a:ext uri="{FF2B5EF4-FFF2-40B4-BE49-F238E27FC236}">
                <a16:creationId xmlns:a16="http://schemas.microsoft.com/office/drawing/2014/main" id="{3EFD7A43-E42A-C2F3-2C3B-68F75476CD36}"/>
              </a:ext>
            </a:extLst>
          </p:cNvPr>
          <p:cNvPicPr>
            <a:picLocks noChangeAspect="1"/>
          </p:cNvPicPr>
          <p:nvPr/>
        </p:nvPicPr>
        <p:blipFill>
          <a:blip r:embed="rId2"/>
          <a:stretch>
            <a:fillRect/>
          </a:stretch>
        </p:blipFill>
        <p:spPr>
          <a:xfrm>
            <a:off x="2654701" y="3429000"/>
            <a:ext cx="6458851" cy="3334215"/>
          </a:xfrm>
          <a:prstGeom prst="rect">
            <a:avLst/>
          </a:prstGeom>
        </p:spPr>
      </p:pic>
    </p:spTree>
    <p:extLst>
      <p:ext uri="{BB962C8B-B14F-4D97-AF65-F5344CB8AC3E}">
        <p14:creationId xmlns:p14="http://schemas.microsoft.com/office/powerpoint/2010/main" val="2408999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84679-12EA-18E7-083A-EF452478080E}"/>
              </a:ext>
            </a:extLst>
          </p:cNvPr>
          <p:cNvSpPr>
            <a:spLocks noGrp="1"/>
          </p:cNvSpPr>
          <p:nvPr>
            <p:ph type="title"/>
          </p:nvPr>
        </p:nvSpPr>
        <p:spPr/>
        <p:txBody>
          <a:bodyPr/>
          <a:lstStyle/>
          <a:p>
            <a:r>
              <a:rPr lang="en-US" dirty="0"/>
              <a:t>Properties</a:t>
            </a:r>
          </a:p>
        </p:txBody>
      </p:sp>
      <p:sp>
        <p:nvSpPr>
          <p:cNvPr id="3" name="Content Placeholder 2">
            <a:extLst>
              <a:ext uri="{FF2B5EF4-FFF2-40B4-BE49-F238E27FC236}">
                <a16:creationId xmlns:a16="http://schemas.microsoft.com/office/drawing/2014/main" id="{0D795DDD-70A1-342E-3ACC-142326BB0FBE}"/>
              </a:ext>
            </a:extLst>
          </p:cNvPr>
          <p:cNvSpPr>
            <a:spLocks noGrp="1"/>
          </p:cNvSpPr>
          <p:nvPr>
            <p:ph idx="1"/>
          </p:nvPr>
        </p:nvSpPr>
        <p:spPr/>
        <p:txBody>
          <a:bodyPr/>
          <a:lstStyle/>
          <a:p>
            <a:r>
              <a:rPr lang="en-US" dirty="0"/>
              <a:t>Works well with continuous and discrete problems</a:t>
            </a:r>
          </a:p>
          <a:p>
            <a:r>
              <a:rPr lang="en-US" dirty="0"/>
              <a:t>Less susceptible to getting stuck in local optima</a:t>
            </a:r>
          </a:p>
          <a:p>
            <a:r>
              <a:rPr lang="en-US" dirty="0"/>
              <a:t>Computationally expensive, but easier to perform in parallel</a:t>
            </a:r>
          </a:p>
          <a:p>
            <a:r>
              <a:rPr lang="en-US" dirty="0"/>
              <a:t>There’s no math involved, aside from the fitness function</a:t>
            </a:r>
          </a:p>
          <a:p>
            <a:r>
              <a:rPr lang="en-US" dirty="0"/>
              <a:t>The fitness function might be difficult to figure out</a:t>
            </a:r>
          </a:p>
        </p:txBody>
      </p:sp>
    </p:spTree>
    <p:extLst>
      <p:ext uri="{BB962C8B-B14F-4D97-AF65-F5344CB8AC3E}">
        <p14:creationId xmlns:p14="http://schemas.microsoft.com/office/powerpoint/2010/main" val="1523434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DE7F5-D4E8-52E5-2652-653456ACAA4D}"/>
              </a:ext>
            </a:extLst>
          </p:cNvPr>
          <p:cNvSpPr>
            <a:spLocks noGrp="1"/>
          </p:cNvSpPr>
          <p:nvPr>
            <p:ph type="title"/>
          </p:nvPr>
        </p:nvSpPr>
        <p:spPr/>
        <p:txBody>
          <a:bodyPr/>
          <a:lstStyle/>
          <a:p>
            <a:r>
              <a:rPr lang="en-US" dirty="0"/>
              <a:t>Knapsack Problem</a:t>
            </a:r>
          </a:p>
        </p:txBody>
      </p:sp>
      <p:sp>
        <p:nvSpPr>
          <p:cNvPr id="3" name="Content Placeholder 2">
            <a:extLst>
              <a:ext uri="{FF2B5EF4-FFF2-40B4-BE49-F238E27FC236}">
                <a16:creationId xmlns:a16="http://schemas.microsoft.com/office/drawing/2014/main" id="{156B6865-A717-0663-28F1-4A7CC9B0821E}"/>
              </a:ext>
            </a:extLst>
          </p:cNvPr>
          <p:cNvSpPr>
            <a:spLocks noGrp="1"/>
          </p:cNvSpPr>
          <p:nvPr>
            <p:ph idx="1"/>
          </p:nvPr>
        </p:nvSpPr>
        <p:spPr/>
        <p:txBody>
          <a:bodyPr/>
          <a:lstStyle/>
          <a:p>
            <a:pPr algn="just"/>
            <a:r>
              <a:rPr lang="en-US" dirty="0"/>
              <a:t>Let’s say, you are going to spend a month in the wilderness. Only thing you are  carrying is the backpack which can hold a maximum weight of 30 kg. Now you  have different survival items, each having its own “Survival Points” (which are  given for each item in the table). So, your objective is maximizing the survival  points.</a:t>
            </a:r>
          </a:p>
          <a:p>
            <a:pPr algn="just"/>
            <a:r>
              <a:rPr lang="en-US" dirty="0"/>
              <a:t>Here is the table giving details about each item.</a:t>
            </a:r>
          </a:p>
          <a:p>
            <a:pPr algn="just"/>
            <a:endParaRPr lang="en-US" dirty="0"/>
          </a:p>
          <a:p>
            <a:pPr algn="just"/>
            <a:endParaRPr lang="en-US" dirty="0"/>
          </a:p>
          <a:p>
            <a:pPr algn="just"/>
            <a:endParaRPr lang="en-US" dirty="0"/>
          </a:p>
          <a:p>
            <a:pPr algn="just"/>
            <a:endParaRPr lang="en-US" dirty="0"/>
          </a:p>
        </p:txBody>
      </p:sp>
      <p:sp>
        <p:nvSpPr>
          <p:cNvPr id="4" name="object 5">
            <a:extLst>
              <a:ext uri="{FF2B5EF4-FFF2-40B4-BE49-F238E27FC236}">
                <a16:creationId xmlns:a16="http://schemas.microsoft.com/office/drawing/2014/main" id="{20A9674C-9A70-173A-4268-8DAAA1CD45B7}"/>
              </a:ext>
            </a:extLst>
          </p:cNvPr>
          <p:cNvSpPr/>
          <p:nvPr/>
        </p:nvSpPr>
        <p:spPr>
          <a:xfrm>
            <a:off x="2475571" y="4145606"/>
            <a:ext cx="7652696" cy="216598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57424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9B47E-5106-6B77-1361-0A52717D0359}"/>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7FC4A3F7-4CDF-6AFB-1065-A8F0A44B3205}"/>
              </a:ext>
            </a:extLst>
          </p:cNvPr>
          <p:cNvSpPr>
            <a:spLocks noGrp="1"/>
          </p:cNvSpPr>
          <p:nvPr>
            <p:ph idx="1"/>
          </p:nvPr>
        </p:nvSpPr>
        <p:spPr/>
        <p:txBody>
          <a:bodyPr/>
          <a:lstStyle/>
          <a:p>
            <a:r>
              <a:rPr lang="en-US" dirty="0"/>
              <a:t>Choose an initial population of four. Then choose best three subsequently (Encoding hint: 1 if item is chosen 0 otherwise)</a:t>
            </a:r>
          </a:p>
          <a:p>
            <a:r>
              <a:rPr lang="en-US" dirty="0"/>
              <a:t>Decide crossover point.</a:t>
            </a:r>
          </a:p>
          <a:p>
            <a:r>
              <a:rPr lang="en-US" dirty="0"/>
              <a:t>Chance of mutation = 50 items in 100 generations.</a:t>
            </a:r>
          </a:p>
          <a:p>
            <a:endParaRPr lang="en-US" dirty="0"/>
          </a:p>
          <a:p>
            <a:r>
              <a:rPr lang="en-US" b="1" dirty="0"/>
              <a:t>Solution ahead: Courtesy of Miss Anaum.</a:t>
            </a:r>
          </a:p>
        </p:txBody>
      </p:sp>
    </p:spTree>
    <p:extLst>
      <p:ext uri="{BB962C8B-B14F-4D97-AF65-F5344CB8AC3E}">
        <p14:creationId xmlns:p14="http://schemas.microsoft.com/office/powerpoint/2010/main" val="2697361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rot="5400000">
            <a:off x="2717800" y="484034"/>
            <a:ext cx="6756400" cy="5902325"/>
          </a:xfrm>
        </p:spPr>
      </p:pic>
    </p:spTree>
    <p:extLst>
      <p:ext uri="{BB962C8B-B14F-4D97-AF65-F5344CB8AC3E}">
        <p14:creationId xmlns:p14="http://schemas.microsoft.com/office/powerpoint/2010/main" val="951569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rot="5400000">
            <a:off x="2726531" y="329406"/>
            <a:ext cx="6738938" cy="6199187"/>
          </a:xfrm>
        </p:spPr>
      </p:pic>
    </p:spTree>
    <p:extLst>
      <p:ext uri="{BB962C8B-B14F-4D97-AF65-F5344CB8AC3E}">
        <p14:creationId xmlns:p14="http://schemas.microsoft.com/office/powerpoint/2010/main" val="3680625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467768" y="1273175"/>
            <a:ext cx="7256463" cy="4311650"/>
          </a:xfrm>
        </p:spPr>
      </p:pic>
    </p:spTree>
    <p:extLst>
      <p:ext uri="{BB962C8B-B14F-4D97-AF65-F5344CB8AC3E}">
        <p14:creationId xmlns:p14="http://schemas.microsoft.com/office/powerpoint/2010/main" val="906072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rot="5400000">
            <a:off x="2788444" y="501650"/>
            <a:ext cx="6615113" cy="5854700"/>
          </a:xfrm>
        </p:spPr>
      </p:pic>
    </p:spTree>
    <p:extLst>
      <p:ext uri="{BB962C8B-B14F-4D97-AF65-F5344CB8AC3E}">
        <p14:creationId xmlns:p14="http://schemas.microsoft.com/office/powerpoint/2010/main" val="3545802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rot="5400000">
            <a:off x="2741612" y="240506"/>
            <a:ext cx="6708775" cy="6376987"/>
          </a:xfrm>
        </p:spPr>
      </p:pic>
      <p:sp>
        <p:nvSpPr>
          <p:cNvPr id="5" name="TextBox 4"/>
          <p:cNvSpPr txBox="1"/>
          <p:nvPr/>
        </p:nvSpPr>
        <p:spPr>
          <a:xfrm>
            <a:off x="9630889" y="2850079"/>
            <a:ext cx="1971304" cy="1200329"/>
          </a:xfrm>
          <a:prstGeom prst="rect">
            <a:avLst/>
          </a:prstGeom>
          <a:noFill/>
        </p:spPr>
        <p:txBody>
          <a:bodyPr wrap="square" rtlCol="0">
            <a:spAutoFit/>
          </a:bodyPr>
          <a:lstStyle/>
          <a:p>
            <a:r>
              <a:rPr lang="en-US" dirty="0"/>
              <a:t>You can do the third iteration on your own now…</a:t>
            </a:r>
          </a:p>
        </p:txBody>
      </p:sp>
    </p:spTree>
    <p:extLst>
      <p:ext uri="{BB962C8B-B14F-4D97-AF65-F5344CB8AC3E}">
        <p14:creationId xmlns:p14="http://schemas.microsoft.com/office/powerpoint/2010/main" val="1759723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B866F5-29C6-0532-2C76-8DF119A1E6CB}"/>
              </a:ext>
            </a:extLst>
          </p:cNvPr>
          <p:cNvSpPr>
            <a:spLocks noGrp="1"/>
          </p:cNvSpPr>
          <p:nvPr>
            <p:ph type="ctrTitle"/>
          </p:nvPr>
        </p:nvSpPr>
        <p:spPr/>
        <p:txBody>
          <a:bodyPr/>
          <a:lstStyle/>
          <a:p>
            <a:pPr algn="ctr"/>
            <a:r>
              <a:rPr lang="en-US" dirty="0"/>
              <a:t>Fin.</a:t>
            </a:r>
          </a:p>
        </p:txBody>
      </p:sp>
      <p:sp>
        <p:nvSpPr>
          <p:cNvPr id="5" name="Subtitle 4">
            <a:extLst>
              <a:ext uri="{FF2B5EF4-FFF2-40B4-BE49-F238E27FC236}">
                <a16:creationId xmlns:a16="http://schemas.microsoft.com/office/drawing/2014/main" id="{6F757602-BCBC-E3F9-9A8C-6576B2DAA980}"/>
              </a:ext>
            </a:extLst>
          </p:cNvPr>
          <p:cNvSpPr>
            <a:spLocks noGrp="1"/>
          </p:cNvSpPr>
          <p:nvPr>
            <p:ph type="subTitle" idx="1"/>
          </p:nvPr>
        </p:nvSpPr>
        <p:spPr>
          <a:xfrm rot="3024798">
            <a:off x="2274907" y="5312664"/>
            <a:ext cx="533607" cy="434974"/>
          </a:xfrm>
        </p:spPr>
        <p:txBody>
          <a:bodyPr/>
          <a:lstStyle/>
          <a:p>
            <a:r>
              <a:rPr lang="en-US" dirty="0"/>
              <a:t>&gt;:3</a:t>
            </a:r>
          </a:p>
        </p:txBody>
      </p:sp>
    </p:spTree>
    <p:extLst>
      <p:ext uri="{BB962C8B-B14F-4D97-AF65-F5344CB8AC3E}">
        <p14:creationId xmlns:p14="http://schemas.microsoft.com/office/powerpoint/2010/main" val="2479222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378D7-B4EA-9EAD-9C1E-BF66DCD9FEFB}"/>
              </a:ext>
            </a:extLst>
          </p:cNvPr>
          <p:cNvSpPr>
            <a:spLocks noGrp="1"/>
          </p:cNvSpPr>
          <p:nvPr>
            <p:ph type="title"/>
          </p:nvPr>
        </p:nvSpPr>
        <p:spPr/>
        <p:txBody>
          <a:bodyPr/>
          <a:lstStyle/>
          <a:p>
            <a:r>
              <a:rPr lang="en-US" dirty="0"/>
              <a:t>Hill Climbing/Gradient Descent Algorithms</a:t>
            </a:r>
          </a:p>
        </p:txBody>
      </p:sp>
      <p:sp>
        <p:nvSpPr>
          <p:cNvPr id="3" name="Content Placeholder 2">
            <a:extLst>
              <a:ext uri="{FF2B5EF4-FFF2-40B4-BE49-F238E27FC236}">
                <a16:creationId xmlns:a16="http://schemas.microsoft.com/office/drawing/2014/main" id="{8798548F-35BA-C886-741A-EEBEA54CA2D3}"/>
              </a:ext>
            </a:extLst>
          </p:cNvPr>
          <p:cNvSpPr>
            <a:spLocks noGrp="1"/>
          </p:cNvSpPr>
          <p:nvPr>
            <p:ph idx="1"/>
          </p:nvPr>
        </p:nvSpPr>
        <p:spPr>
          <a:xfrm>
            <a:off x="818712" y="2222287"/>
            <a:ext cx="10554574" cy="4479596"/>
          </a:xfrm>
        </p:spPr>
        <p:txBody>
          <a:bodyPr/>
          <a:lstStyle/>
          <a:p>
            <a:r>
              <a:rPr lang="en-US" b="1" dirty="0"/>
              <a:t>Categories</a:t>
            </a:r>
            <a:r>
              <a:rPr lang="en-US" dirty="0"/>
              <a:t>: Local Search, Greedy Approach, No Backtracking</a:t>
            </a:r>
          </a:p>
          <a:p>
            <a:endParaRPr lang="en-US" dirty="0"/>
          </a:p>
          <a:p>
            <a:r>
              <a:rPr lang="en-US" dirty="0"/>
              <a:t>In this algorithm, we don't need to maintain and handle the search tree or graph as it only keeps a single current state</a:t>
            </a:r>
          </a:p>
          <a:p>
            <a:r>
              <a:rPr lang="en-US" dirty="0"/>
              <a:t>Hill climbing algorithm continuously moves in the direction of increasing elevation/value to find the peak or best solution to the problem.</a:t>
            </a:r>
          </a:p>
          <a:p>
            <a:r>
              <a:rPr lang="en-US" dirty="0"/>
              <a:t>It terminates when it reaches a peak value where no neighbor has a higher value.</a:t>
            </a:r>
          </a:p>
          <a:p>
            <a:r>
              <a:rPr lang="en-US" dirty="0"/>
              <a:t>It is also called </a:t>
            </a:r>
            <a:r>
              <a:rPr lang="en-US" b="1" dirty="0">
                <a:solidFill>
                  <a:schemeClr val="accent3"/>
                </a:solidFill>
              </a:rPr>
              <a:t>greedy local search</a:t>
            </a:r>
            <a:r>
              <a:rPr lang="en-US" b="1" dirty="0">
                <a:solidFill>
                  <a:srgbClr val="0070C0"/>
                </a:solidFill>
              </a:rPr>
              <a:t> </a:t>
            </a:r>
            <a:r>
              <a:rPr lang="en-US" dirty="0"/>
              <a:t>as it only looks to its good immediate neighbor state and not beyond that.</a:t>
            </a:r>
          </a:p>
          <a:p>
            <a:endParaRPr lang="en-US" dirty="0"/>
          </a:p>
          <a:p>
            <a:r>
              <a:rPr lang="en-US" dirty="0"/>
              <a:t>Gradient Descent is the opposite of hill climbing. Here we try to minimize the value of the </a:t>
            </a:r>
            <a:r>
              <a:rPr lang="en-US" b="1" dirty="0"/>
              <a:t>objective</a:t>
            </a:r>
            <a:r>
              <a:rPr lang="en-US" dirty="0"/>
              <a:t> </a:t>
            </a:r>
            <a:r>
              <a:rPr lang="en-US" b="1" dirty="0"/>
              <a:t>function </a:t>
            </a:r>
            <a:r>
              <a:rPr lang="en-US" dirty="0"/>
              <a:t>to try and reach the global minima (or a valley)</a:t>
            </a:r>
          </a:p>
        </p:txBody>
      </p:sp>
    </p:spTree>
    <p:extLst>
      <p:ext uri="{BB962C8B-B14F-4D97-AF65-F5344CB8AC3E}">
        <p14:creationId xmlns:p14="http://schemas.microsoft.com/office/powerpoint/2010/main" val="1571431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9BB92-943F-D894-F512-20990538D3EE}"/>
              </a:ext>
            </a:extLst>
          </p:cNvPr>
          <p:cNvSpPr>
            <a:spLocks noGrp="1"/>
          </p:cNvSpPr>
          <p:nvPr>
            <p:ph type="title"/>
          </p:nvPr>
        </p:nvSpPr>
        <p:spPr/>
        <p:txBody>
          <a:bodyPr/>
          <a:lstStyle/>
          <a:p>
            <a:r>
              <a:rPr lang="en-US" dirty="0"/>
              <a:t>Hill Climbing Algorithm</a:t>
            </a:r>
          </a:p>
        </p:txBody>
      </p:sp>
      <p:sp>
        <p:nvSpPr>
          <p:cNvPr id="3" name="Content Placeholder 2">
            <a:extLst>
              <a:ext uri="{FF2B5EF4-FFF2-40B4-BE49-F238E27FC236}">
                <a16:creationId xmlns:a16="http://schemas.microsoft.com/office/drawing/2014/main" id="{33289B4A-90E0-A954-14BA-97E80C5A017E}"/>
              </a:ext>
            </a:extLst>
          </p:cNvPr>
          <p:cNvSpPr>
            <a:spLocks noGrp="1"/>
          </p:cNvSpPr>
          <p:nvPr>
            <p:ph idx="1"/>
          </p:nvPr>
        </p:nvSpPr>
        <p:spPr/>
        <p:txBody>
          <a:bodyPr/>
          <a:lstStyle/>
          <a:p>
            <a:r>
              <a:rPr lang="en-US" b="1" dirty="0"/>
              <a:t>Step 1:</a:t>
            </a:r>
            <a:r>
              <a:rPr lang="en-US" dirty="0"/>
              <a:t> Evaluate the initial state, if it is goal state then return success and Stop.</a:t>
            </a:r>
          </a:p>
          <a:p>
            <a:r>
              <a:rPr lang="en-US" b="1" dirty="0"/>
              <a:t>Step 2:</a:t>
            </a:r>
            <a:r>
              <a:rPr lang="en-US" dirty="0"/>
              <a:t> Loop Until a solution is found or there is no new operation left to apply.</a:t>
            </a:r>
          </a:p>
          <a:p>
            <a:r>
              <a:rPr lang="en-US" b="1" dirty="0"/>
              <a:t>Step 3:</a:t>
            </a:r>
            <a:r>
              <a:rPr lang="en-US" dirty="0"/>
              <a:t> Select and apply an operation to the current state.</a:t>
            </a:r>
          </a:p>
          <a:p>
            <a:r>
              <a:rPr lang="en-US" b="1" dirty="0"/>
              <a:t>Step 4:</a:t>
            </a:r>
            <a:r>
              <a:rPr lang="en-US" dirty="0"/>
              <a:t> Check new state:</a:t>
            </a:r>
          </a:p>
          <a:p>
            <a:pPr lvl="1"/>
            <a:r>
              <a:rPr lang="en-US" dirty="0"/>
              <a:t>If it is goal state, then return success and quit.</a:t>
            </a:r>
          </a:p>
          <a:p>
            <a:pPr lvl="1"/>
            <a:r>
              <a:rPr lang="en-US" dirty="0"/>
              <a:t>Else if it is better than the current state then assign new state as a current state.</a:t>
            </a:r>
          </a:p>
          <a:p>
            <a:pPr lvl="1"/>
            <a:r>
              <a:rPr lang="en-US" dirty="0"/>
              <a:t>Else if not better than the current state, then return to step 2.</a:t>
            </a:r>
          </a:p>
          <a:p>
            <a:r>
              <a:rPr lang="en-US" b="1" dirty="0"/>
              <a:t>Step 5:</a:t>
            </a:r>
            <a:r>
              <a:rPr lang="en-US" dirty="0"/>
              <a:t> Exit.</a:t>
            </a:r>
          </a:p>
        </p:txBody>
      </p:sp>
    </p:spTree>
    <p:extLst>
      <p:ext uri="{BB962C8B-B14F-4D97-AF65-F5344CB8AC3E}">
        <p14:creationId xmlns:p14="http://schemas.microsoft.com/office/powerpoint/2010/main" val="2972649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3A870-8DC1-12C3-83D2-B98CF1F8F4D6}"/>
              </a:ext>
            </a:extLst>
          </p:cNvPr>
          <p:cNvSpPr>
            <a:spLocks noGrp="1"/>
          </p:cNvSpPr>
          <p:nvPr>
            <p:ph type="title"/>
          </p:nvPr>
        </p:nvSpPr>
        <p:spPr/>
        <p:txBody>
          <a:bodyPr/>
          <a:lstStyle/>
          <a:p>
            <a:r>
              <a:rPr lang="en-US" dirty="0"/>
              <a:t>Examples</a:t>
            </a:r>
          </a:p>
        </p:txBody>
      </p:sp>
      <p:graphicFrame>
        <p:nvGraphicFramePr>
          <p:cNvPr id="4" name="Content Placeholder 3">
            <a:extLst>
              <a:ext uri="{FF2B5EF4-FFF2-40B4-BE49-F238E27FC236}">
                <a16:creationId xmlns:a16="http://schemas.microsoft.com/office/drawing/2014/main" id="{C95262C4-05CF-17B9-6E34-87C2D1349997}"/>
              </a:ext>
            </a:extLst>
          </p:cNvPr>
          <p:cNvGraphicFramePr>
            <a:graphicFrameLocks noGrp="1"/>
          </p:cNvGraphicFramePr>
          <p:nvPr>
            <p:ph idx="1"/>
            <p:extLst>
              <p:ext uri="{D42A27DB-BD31-4B8C-83A1-F6EECF244321}">
                <p14:modId xmlns:p14="http://schemas.microsoft.com/office/powerpoint/2010/main" val="3579522084"/>
              </p:ext>
            </p:extLst>
          </p:nvPr>
        </p:nvGraphicFramePr>
        <p:xfrm>
          <a:off x="819151" y="2222500"/>
          <a:ext cx="1132311" cy="1112520"/>
        </p:xfrm>
        <a:graphic>
          <a:graphicData uri="http://schemas.openxmlformats.org/drawingml/2006/table">
            <a:tbl>
              <a:tblPr firstRow="1" bandRow="1">
                <a:tableStyleId>{5940675A-B579-460E-94D1-54222C63F5DA}</a:tableStyleId>
              </a:tblPr>
              <a:tblGrid>
                <a:gridCol w="377437">
                  <a:extLst>
                    <a:ext uri="{9D8B030D-6E8A-4147-A177-3AD203B41FA5}">
                      <a16:colId xmlns:a16="http://schemas.microsoft.com/office/drawing/2014/main" val="1532376685"/>
                    </a:ext>
                  </a:extLst>
                </a:gridCol>
                <a:gridCol w="377437">
                  <a:extLst>
                    <a:ext uri="{9D8B030D-6E8A-4147-A177-3AD203B41FA5}">
                      <a16:colId xmlns:a16="http://schemas.microsoft.com/office/drawing/2014/main" val="2840535047"/>
                    </a:ext>
                  </a:extLst>
                </a:gridCol>
                <a:gridCol w="377437">
                  <a:extLst>
                    <a:ext uri="{9D8B030D-6E8A-4147-A177-3AD203B41FA5}">
                      <a16:colId xmlns:a16="http://schemas.microsoft.com/office/drawing/2014/main" val="995949620"/>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3849956144"/>
                  </a:ext>
                </a:extLst>
              </a:tr>
              <a:tr h="370840">
                <a:tc>
                  <a:txBody>
                    <a:bodyPr/>
                    <a:lstStyle/>
                    <a:p>
                      <a:endParaRPr lang="en-US" dirty="0"/>
                    </a:p>
                  </a:txBody>
                  <a:tcPr/>
                </a:tc>
                <a:tc>
                  <a:txBody>
                    <a:bodyPr/>
                    <a:lstStyle/>
                    <a:p>
                      <a:r>
                        <a:rPr lang="en-US" dirty="0"/>
                        <a:t>4</a:t>
                      </a:r>
                    </a:p>
                  </a:txBody>
                  <a:tcPr/>
                </a:tc>
                <a:tc>
                  <a:txBody>
                    <a:bodyPr/>
                    <a:lstStyle/>
                    <a:p>
                      <a:r>
                        <a:rPr lang="en-US" dirty="0"/>
                        <a:t>6</a:t>
                      </a:r>
                    </a:p>
                  </a:txBody>
                  <a:tcPr/>
                </a:tc>
                <a:extLst>
                  <a:ext uri="{0D108BD9-81ED-4DB2-BD59-A6C34878D82A}">
                    <a16:rowId xmlns:a16="http://schemas.microsoft.com/office/drawing/2014/main" val="3757436080"/>
                  </a:ext>
                </a:extLst>
              </a:tr>
              <a:tr h="370840">
                <a:tc>
                  <a:txBody>
                    <a:bodyPr/>
                    <a:lstStyle/>
                    <a:p>
                      <a:r>
                        <a:rPr lang="en-US" dirty="0"/>
                        <a:t>7</a:t>
                      </a:r>
                    </a:p>
                  </a:txBody>
                  <a:tcPr/>
                </a:tc>
                <a:tc>
                  <a:txBody>
                    <a:bodyPr/>
                    <a:lstStyle/>
                    <a:p>
                      <a:r>
                        <a:rPr lang="en-US" dirty="0"/>
                        <a:t>5</a:t>
                      </a:r>
                    </a:p>
                  </a:txBody>
                  <a:tcPr/>
                </a:tc>
                <a:tc>
                  <a:txBody>
                    <a:bodyPr/>
                    <a:lstStyle/>
                    <a:p>
                      <a:r>
                        <a:rPr lang="en-US" dirty="0"/>
                        <a:t>8</a:t>
                      </a:r>
                    </a:p>
                  </a:txBody>
                  <a:tcPr/>
                </a:tc>
                <a:extLst>
                  <a:ext uri="{0D108BD9-81ED-4DB2-BD59-A6C34878D82A}">
                    <a16:rowId xmlns:a16="http://schemas.microsoft.com/office/drawing/2014/main" val="1608896423"/>
                  </a:ext>
                </a:extLst>
              </a:tr>
            </a:tbl>
          </a:graphicData>
        </a:graphic>
      </p:graphicFrame>
      <p:graphicFrame>
        <p:nvGraphicFramePr>
          <p:cNvPr id="7" name="Content Placeholder 3">
            <a:extLst>
              <a:ext uri="{FF2B5EF4-FFF2-40B4-BE49-F238E27FC236}">
                <a16:creationId xmlns:a16="http://schemas.microsoft.com/office/drawing/2014/main" id="{5FD73D79-4B84-3136-2316-96752793A582}"/>
              </a:ext>
            </a:extLst>
          </p:cNvPr>
          <p:cNvGraphicFramePr>
            <a:graphicFrameLocks/>
          </p:cNvGraphicFramePr>
          <p:nvPr>
            <p:extLst>
              <p:ext uri="{D42A27DB-BD31-4B8C-83A1-F6EECF244321}">
                <p14:modId xmlns:p14="http://schemas.microsoft.com/office/powerpoint/2010/main" val="1690189148"/>
              </p:ext>
            </p:extLst>
          </p:nvPr>
        </p:nvGraphicFramePr>
        <p:xfrm>
          <a:off x="10396655" y="2222500"/>
          <a:ext cx="1132311" cy="1112520"/>
        </p:xfrm>
        <a:graphic>
          <a:graphicData uri="http://schemas.openxmlformats.org/drawingml/2006/table">
            <a:tbl>
              <a:tblPr firstRow="1" bandRow="1">
                <a:tableStyleId>{5940675A-B579-460E-94D1-54222C63F5DA}</a:tableStyleId>
              </a:tblPr>
              <a:tblGrid>
                <a:gridCol w="377437">
                  <a:extLst>
                    <a:ext uri="{9D8B030D-6E8A-4147-A177-3AD203B41FA5}">
                      <a16:colId xmlns:a16="http://schemas.microsoft.com/office/drawing/2014/main" val="1532376685"/>
                    </a:ext>
                  </a:extLst>
                </a:gridCol>
                <a:gridCol w="377437">
                  <a:extLst>
                    <a:ext uri="{9D8B030D-6E8A-4147-A177-3AD203B41FA5}">
                      <a16:colId xmlns:a16="http://schemas.microsoft.com/office/drawing/2014/main" val="2840535047"/>
                    </a:ext>
                  </a:extLst>
                </a:gridCol>
                <a:gridCol w="377437">
                  <a:extLst>
                    <a:ext uri="{9D8B030D-6E8A-4147-A177-3AD203B41FA5}">
                      <a16:colId xmlns:a16="http://schemas.microsoft.com/office/drawing/2014/main" val="995949620"/>
                    </a:ext>
                  </a:extLst>
                </a:gridCol>
              </a:tblGrid>
              <a:tr h="370840">
                <a:tc>
                  <a:txBody>
                    <a:bodyPr/>
                    <a:lstStyle/>
                    <a:p>
                      <a:r>
                        <a:rPr lang="en-US" dirty="0"/>
                        <a:t>1</a:t>
                      </a:r>
                    </a:p>
                  </a:txBody>
                  <a:tcPr>
                    <a:solidFill>
                      <a:srgbClr val="00B050"/>
                    </a:solidFill>
                  </a:tcPr>
                </a:tc>
                <a:tc>
                  <a:txBody>
                    <a:bodyPr/>
                    <a:lstStyle/>
                    <a:p>
                      <a:r>
                        <a:rPr lang="en-US" dirty="0"/>
                        <a:t>2</a:t>
                      </a:r>
                    </a:p>
                  </a:txBody>
                  <a:tcPr>
                    <a:solidFill>
                      <a:srgbClr val="00B050"/>
                    </a:solidFill>
                  </a:tcPr>
                </a:tc>
                <a:tc>
                  <a:txBody>
                    <a:bodyPr/>
                    <a:lstStyle/>
                    <a:p>
                      <a:r>
                        <a:rPr lang="en-US" dirty="0"/>
                        <a:t>3</a:t>
                      </a:r>
                    </a:p>
                  </a:txBody>
                  <a:tcPr>
                    <a:solidFill>
                      <a:srgbClr val="00B050"/>
                    </a:solidFill>
                  </a:tcPr>
                </a:tc>
                <a:extLst>
                  <a:ext uri="{0D108BD9-81ED-4DB2-BD59-A6C34878D82A}">
                    <a16:rowId xmlns:a16="http://schemas.microsoft.com/office/drawing/2014/main" val="3849956144"/>
                  </a:ext>
                </a:extLst>
              </a:tr>
              <a:tr h="370840">
                <a:tc>
                  <a:txBody>
                    <a:bodyPr/>
                    <a:lstStyle/>
                    <a:p>
                      <a:r>
                        <a:rPr lang="en-US" dirty="0"/>
                        <a:t>4</a:t>
                      </a:r>
                    </a:p>
                  </a:txBody>
                  <a:tcPr>
                    <a:solidFill>
                      <a:srgbClr val="00B050"/>
                    </a:solidFill>
                  </a:tcPr>
                </a:tc>
                <a:tc>
                  <a:txBody>
                    <a:bodyPr/>
                    <a:lstStyle/>
                    <a:p>
                      <a:r>
                        <a:rPr lang="en-US" dirty="0"/>
                        <a:t>5</a:t>
                      </a:r>
                    </a:p>
                  </a:txBody>
                  <a:tcPr>
                    <a:solidFill>
                      <a:srgbClr val="00B050"/>
                    </a:solidFill>
                  </a:tcPr>
                </a:tc>
                <a:tc>
                  <a:txBody>
                    <a:bodyPr/>
                    <a:lstStyle/>
                    <a:p>
                      <a:r>
                        <a:rPr lang="en-US" dirty="0"/>
                        <a:t>6</a:t>
                      </a:r>
                    </a:p>
                  </a:txBody>
                  <a:tcPr>
                    <a:solidFill>
                      <a:srgbClr val="00B050"/>
                    </a:solidFill>
                  </a:tcPr>
                </a:tc>
                <a:extLst>
                  <a:ext uri="{0D108BD9-81ED-4DB2-BD59-A6C34878D82A}">
                    <a16:rowId xmlns:a16="http://schemas.microsoft.com/office/drawing/2014/main" val="3757436080"/>
                  </a:ext>
                </a:extLst>
              </a:tr>
              <a:tr h="370840">
                <a:tc>
                  <a:txBody>
                    <a:bodyPr/>
                    <a:lstStyle/>
                    <a:p>
                      <a:r>
                        <a:rPr lang="en-US" dirty="0"/>
                        <a:t>7</a:t>
                      </a:r>
                    </a:p>
                  </a:txBody>
                  <a:tcPr>
                    <a:solidFill>
                      <a:srgbClr val="00B050"/>
                    </a:solidFill>
                  </a:tcPr>
                </a:tc>
                <a:tc>
                  <a:txBody>
                    <a:bodyPr/>
                    <a:lstStyle/>
                    <a:p>
                      <a:r>
                        <a:rPr lang="en-US" dirty="0"/>
                        <a:t>8</a:t>
                      </a:r>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608896423"/>
                  </a:ext>
                </a:extLst>
              </a:tr>
            </a:tbl>
          </a:graphicData>
        </a:graphic>
      </p:graphicFrame>
      <p:graphicFrame>
        <p:nvGraphicFramePr>
          <p:cNvPr id="8" name="Content Placeholder 3">
            <a:extLst>
              <a:ext uri="{FF2B5EF4-FFF2-40B4-BE49-F238E27FC236}">
                <a16:creationId xmlns:a16="http://schemas.microsoft.com/office/drawing/2014/main" id="{7E325F17-4FC9-C6DC-E75D-CE378C0D59D3}"/>
              </a:ext>
            </a:extLst>
          </p:cNvPr>
          <p:cNvGraphicFramePr>
            <a:graphicFrameLocks/>
          </p:cNvGraphicFramePr>
          <p:nvPr>
            <p:extLst>
              <p:ext uri="{D42A27DB-BD31-4B8C-83A1-F6EECF244321}">
                <p14:modId xmlns:p14="http://schemas.microsoft.com/office/powerpoint/2010/main" val="2777696220"/>
              </p:ext>
            </p:extLst>
          </p:nvPr>
        </p:nvGraphicFramePr>
        <p:xfrm>
          <a:off x="2992856" y="2222500"/>
          <a:ext cx="1132311" cy="1112520"/>
        </p:xfrm>
        <a:graphic>
          <a:graphicData uri="http://schemas.openxmlformats.org/drawingml/2006/table">
            <a:tbl>
              <a:tblPr firstRow="1" bandRow="1">
                <a:tableStyleId>{5940675A-B579-460E-94D1-54222C63F5DA}</a:tableStyleId>
              </a:tblPr>
              <a:tblGrid>
                <a:gridCol w="377437">
                  <a:extLst>
                    <a:ext uri="{9D8B030D-6E8A-4147-A177-3AD203B41FA5}">
                      <a16:colId xmlns:a16="http://schemas.microsoft.com/office/drawing/2014/main" val="1532376685"/>
                    </a:ext>
                  </a:extLst>
                </a:gridCol>
                <a:gridCol w="377437">
                  <a:extLst>
                    <a:ext uri="{9D8B030D-6E8A-4147-A177-3AD203B41FA5}">
                      <a16:colId xmlns:a16="http://schemas.microsoft.com/office/drawing/2014/main" val="2840535047"/>
                    </a:ext>
                  </a:extLst>
                </a:gridCol>
                <a:gridCol w="377437">
                  <a:extLst>
                    <a:ext uri="{9D8B030D-6E8A-4147-A177-3AD203B41FA5}">
                      <a16:colId xmlns:a16="http://schemas.microsoft.com/office/drawing/2014/main" val="995949620"/>
                    </a:ext>
                  </a:extLst>
                </a:gridCol>
              </a:tblGrid>
              <a:tr h="370840">
                <a:tc>
                  <a:txBody>
                    <a:bodyPr/>
                    <a:lstStyle/>
                    <a:p>
                      <a:endParaRPr lang="en-US" dirty="0"/>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3849956144"/>
                  </a:ext>
                </a:extLst>
              </a:tr>
              <a:tr h="370840">
                <a:tc>
                  <a:txBody>
                    <a:bodyPr/>
                    <a:lstStyle/>
                    <a:p>
                      <a:r>
                        <a:rPr lang="en-US" dirty="0"/>
                        <a:t>1</a:t>
                      </a:r>
                    </a:p>
                  </a:txBody>
                  <a:tcPr/>
                </a:tc>
                <a:tc>
                  <a:txBody>
                    <a:bodyPr/>
                    <a:lstStyle/>
                    <a:p>
                      <a:r>
                        <a:rPr lang="en-US" dirty="0"/>
                        <a:t>4</a:t>
                      </a:r>
                    </a:p>
                  </a:txBody>
                  <a:tcPr/>
                </a:tc>
                <a:tc>
                  <a:txBody>
                    <a:bodyPr/>
                    <a:lstStyle/>
                    <a:p>
                      <a:r>
                        <a:rPr lang="en-US" dirty="0"/>
                        <a:t>6</a:t>
                      </a:r>
                    </a:p>
                  </a:txBody>
                  <a:tcPr/>
                </a:tc>
                <a:extLst>
                  <a:ext uri="{0D108BD9-81ED-4DB2-BD59-A6C34878D82A}">
                    <a16:rowId xmlns:a16="http://schemas.microsoft.com/office/drawing/2014/main" val="3757436080"/>
                  </a:ext>
                </a:extLst>
              </a:tr>
              <a:tr h="370840">
                <a:tc>
                  <a:txBody>
                    <a:bodyPr/>
                    <a:lstStyle/>
                    <a:p>
                      <a:r>
                        <a:rPr lang="en-US" dirty="0"/>
                        <a:t>7</a:t>
                      </a:r>
                    </a:p>
                  </a:txBody>
                  <a:tcPr/>
                </a:tc>
                <a:tc>
                  <a:txBody>
                    <a:bodyPr/>
                    <a:lstStyle/>
                    <a:p>
                      <a:r>
                        <a:rPr lang="en-US" dirty="0"/>
                        <a:t>5</a:t>
                      </a:r>
                    </a:p>
                  </a:txBody>
                  <a:tcPr/>
                </a:tc>
                <a:tc>
                  <a:txBody>
                    <a:bodyPr/>
                    <a:lstStyle/>
                    <a:p>
                      <a:r>
                        <a:rPr lang="en-US" dirty="0"/>
                        <a:t>8</a:t>
                      </a:r>
                    </a:p>
                  </a:txBody>
                  <a:tcPr/>
                </a:tc>
                <a:extLst>
                  <a:ext uri="{0D108BD9-81ED-4DB2-BD59-A6C34878D82A}">
                    <a16:rowId xmlns:a16="http://schemas.microsoft.com/office/drawing/2014/main" val="1608896423"/>
                  </a:ext>
                </a:extLst>
              </a:tr>
            </a:tbl>
          </a:graphicData>
        </a:graphic>
      </p:graphicFrame>
      <p:graphicFrame>
        <p:nvGraphicFramePr>
          <p:cNvPr id="9" name="Content Placeholder 3">
            <a:extLst>
              <a:ext uri="{FF2B5EF4-FFF2-40B4-BE49-F238E27FC236}">
                <a16:creationId xmlns:a16="http://schemas.microsoft.com/office/drawing/2014/main" id="{A64EF163-88F3-EB5C-AC98-62EDD0D308AA}"/>
              </a:ext>
            </a:extLst>
          </p:cNvPr>
          <p:cNvGraphicFramePr>
            <a:graphicFrameLocks/>
          </p:cNvGraphicFramePr>
          <p:nvPr>
            <p:extLst>
              <p:ext uri="{D42A27DB-BD31-4B8C-83A1-F6EECF244321}">
                <p14:modId xmlns:p14="http://schemas.microsoft.com/office/powerpoint/2010/main" val="4047833510"/>
              </p:ext>
            </p:extLst>
          </p:nvPr>
        </p:nvGraphicFramePr>
        <p:xfrm>
          <a:off x="2992855" y="3522981"/>
          <a:ext cx="1132311" cy="1112520"/>
        </p:xfrm>
        <a:graphic>
          <a:graphicData uri="http://schemas.openxmlformats.org/drawingml/2006/table">
            <a:tbl>
              <a:tblPr firstRow="1" bandRow="1">
                <a:tableStyleId>{5940675A-B579-460E-94D1-54222C63F5DA}</a:tableStyleId>
              </a:tblPr>
              <a:tblGrid>
                <a:gridCol w="377437">
                  <a:extLst>
                    <a:ext uri="{9D8B030D-6E8A-4147-A177-3AD203B41FA5}">
                      <a16:colId xmlns:a16="http://schemas.microsoft.com/office/drawing/2014/main" val="1532376685"/>
                    </a:ext>
                  </a:extLst>
                </a:gridCol>
                <a:gridCol w="377437">
                  <a:extLst>
                    <a:ext uri="{9D8B030D-6E8A-4147-A177-3AD203B41FA5}">
                      <a16:colId xmlns:a16="http://schemas.microsoft.com/office/drawing/2014/main" val="2840535047"/>
                    </a:ext>
                  </a:extLst>
                </a:gridCol>
                <a:gridCol w="377437">
                  <a:extLst>
                    <a:ext uri="{9D8B030D-6E8A-4147-A177-3AD203B41FA5}">
                      <a16:colId xmlns:a16="http://schemas.microsoft.com/office/drawing/2014/main" val="995949620"/>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3849956144"/>
                  </a:ext>
                </a:extLst>
              </a:tr>
              <a:tr h="370840">
                <a:tc>
                  <a:txBody>
                    <a:bodyPr/>
                    <a:lstStyle/>
                    <a:p>
                      <a:r>
                        <a:rPr lang="en-US" dirty="0"/>
                        <a:t>7</a:t>
                      </a:r>
                    </a:p>
                  </a:txBody>
                  <a:tcPr/>
                </a:tc>
                <a:tc>
                  <a:txBody>
                    <a:bodyPr/>
                    <a:lstStyle/>
                    <a:p>
                      <a:r>
                        <a:rPr lang="en-US" dirty="0"/>
                        <a:t>4</a:t>
                      </a:r>
                    </a:p>
                  </a:txBody>
                  <a:tcPr/>
                </a:tc>
                <a:tc>
                  <a:txBody>
                    <a:bodyPr/>
                    <a:lstStyle/>
                    <a:p>
                      <a:r>
                        <a:rPr lang="en-US" dirty="0"/>
                        <a:t>6</a:t>
                      </a:r>
                    </a:p>
                  </a:txBody>
                  <a:tcPr/>
                </a:tc>
                <a:extLst>
                  <a:ext uri="{0D108BD9-81ED-4DB2-BD59-A6C34878D82A}">
                    <a16:rowId xmlns:a16="http://schemas.microsoft.com/office/drawing/2014/main" val="3757436080"/>
                  </a:ext>
                </a:extLst>
              </a:tr>
              <a:tr h="370840">
                <a:tc>
                  <a:txBody>
                    <a:bodyPr/>
                    <a:lstStyle/>
                    <a:p>
                      <a:endParaRPr lang="en-US" dirty="0"/>
                    </a:p>
                  </a:txBody>
                  <a:tcPr/>
                </a:tc>
                <a:tc>
                  <a:txBody>
                    <a:bodyPr/>
                    <a:lstStyle/>
                    <a:p>
                      <a:r>
                        <a:rPr lang="en-US" dirty="0"/>
                        <a:t>5</a:t>
                      </a:r>
                    </a:p>
                  </a:txBody>
                  <a:tcPr/>
                </a:tc>
                <a:tc>
                  <a:txBody>
                    <a:bodyPr/>
                    <a:lstStyle/>
                    <a:p>
                      <a:r>
                        <a:rPr lang="en-US" dirty="0"/>
                        <a:t>8</a:t>
                      </a:r>
                    </a:p>
                  </a:txBody>
                  <a:tcPr/>
                </a:tc>
                <a:extLst>
                  <a:ext uri="{0D108BD9-81ED-4DB2-BD59-A6C34878D82A}">
                    <a16:rowId xmlns:a16="http://schemas.microsoft.com/office/drawing/2014/main" val="1608896423"/>
                  </a:ext>
                </a:extLst>
              </a:tr>
            </a:tbl>
          </a:graphicData>
        </a:graphic>
      </p:graphicFrame>
      <p:graphicFrame>
        <p:nvGraphicFramePr>
          <p:cNvPr id="10" name="Content Placeholder 3">
            <a:extLst>
              <a:ext uri="{FF2B5EF4-FFF2-40B4-BE49-F238E27FC236}">
                <a16:creationId xmlns:a16="http://schemas.microsoft.com/office/drawing/2014/main" id="{23E4F99D-9E9A-2F67-EA60-97CA9A668A46}"/>
              </a:ext>
            </a:extLst>
          </p:cNvPr>
          <p:cNvGraphicFramePr>
            <a:graphicFrameLocks/>
          </p:cNvGraphicFramePr>
          <p:nvPr>
            <p:extLst>
              <p:ext uri="{D42A27DB-BD31-4B8C-83A1-F6EECF244321}">
                <p14:modId xmlns:p14="http://schemas.microsoft.com/office/powerpoint/2010/main" val="1876449069"/>
              </p:ext>
            </p:extLst>
          </p:nvPr>
        </p:nvGraphicFramePr>
        <p:xfrm>
          <a:off x="2992855" y="4884103"/>
          <a:ext cx="1132311" cy="1112520"/>
        </p:xfrm>
        <a:graphic>
          <a:graphicData uri="http://schemas.openxmlformats.org/drawingml/2006/table">
            <a:tbl>
              <a:tblPr firstRow="1" bandRow="1">
                <a:tableStyleId>{5940675A-B579-460E-94D1-54222C63F5DA}</a:tableStyleId>
              </a:tblPr>
              <a:tblGrid>
                <a:gridCol w="377437">
                  <a:extLst>
                    <a:ext uri="{9D8B030D-6E8A-4147-A177-3AD203B41FA5}">
                      <a16:colId xmlns:a16="http://schemas.microsoft.com/office/drawing/2014/main" val="1532376685"/>
                    </a:ext>
                  </a:extLst>
                </a:gridCol>
                <a:gridCol w="377437">
                  <a:extLst>
                    <a:ext uri="{9D8B030D-6E8A-4147-A177-3AD203B41FA5}">
                      <a16:colId xmlns:a16="http://schemas.microsoft.com/office/drawing/2014/main" val="2840535047"/>
                    </a:ext>
                  </a:extLst>
                </a:gridCol>
                <a:gridCol w="377437">
                  <a:extLst>
                    <a:ext uri="{9D8B030D-6E8A-4147-A177-3AD203B41FA5}">
                      <a16:colId xmlns:a16="http://schemas.microsoft.com/office/drawing/2014/main" val="995949620"/>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3849956144"/>
                  </a:ext>
                </a:extLst>
              </a:tr>
              <a:tr h="370840">
                <a:tc>
                  <a:txBody>
                    <a:bodyPr/>
                    <a:lstStyle/>
                    <a:p>
                      <a:r>
                        <a:rPr lang="en-US" dirty="0"/>
                        <a:t>4</a:t>
                      </a:r>
                    </a:p>
                  </a:txBody>
                  <a:tcPr/>
                </a:tc>
                <a:tc>
                  <a:txBody>
                    <a:bodyPr/>
                    <a:lstStyle/>
                    <a:p>
                      <a:endParaRPr lang="en-US" dirty="0"/>
                    </a:p>
                  </a:txBody>
                  <a:tcPr/>
                </a:tc>
                <a:tc>
                  <a:txBody>
                    <a:bodyPr/>
                    <a:lstStyle/>
                    <a:p>
                      <a:r>
                        <a:rPr lang="en-US" dirty="0"/>
                        <a:t>6</a:t>
                      </a:r>
                    </a:p>
                  </a:txBody>
                  <a:tcPr/>
                </a:tc>
                <a:extLst>
                  <a:ext uri="{0D108BD9-81ED-4DB2-BD59-A6C34878D82A}">
                    <a16:rowId xmlns:a16="http://schemas.microsoft.com/office/drawing/2014/main" val="3757436080"/>
                  </a:ext>
                </a:extLst>
              </a:tr>
              <a:tr h="370840">
                <a:tc>
                  <a:txBody>
                    <a:bodyPr/>
                    <a:lstStyle/>
                    <a:p>
                      <a:r>
                        <a:rPr lang="en-US" dirty="0"/>
                        <a:t>7</a:t>
                      </a:r>
                    </a:p>
                  </a:txBody>
                  <a:tcPr/>
                </a:tc>
                <a:tc>
                  <a:txBody>
                    <a:bodyPr/>
                    <a:lstStyle/>
                    <a:p>
                      <a:r>
                        <a:rPr lang="en-US" dirty="0"/>
                        <a:t>5</a:t>
                      </a:r>
                    </a:p>
                  </a:txBody>
                  <a:tcPr/>
                </a:tc>
                <a:tc>
                  <a:txBody>
                    <a:bodyPr/>
                    <a:lstStyle/>
                    <a:p>
                      <a:r>
                        <a:rPr lang="en-US" dirty="0"/>
                        <a:t>8</a:t>
                      </a:r>
                    </a:p>
                  </a:txBody>
                  <a:tcPr/>
                </a:tc>
                <a:extLst>
                  <a:ext uri="{0D108BD9-81ED-4DB2-BD59-A6C34878D82A}">
                    <a16:rowId xmlns:a16="http://schemas.microsoft.com/office/drawing/2014/main" val="1608896423"/>
                  </a:ext>
                </a:extLst>
              </a:tr>
            </a:tbl>
          </a:graphicData>
        </a:graphic>
      </p:graphicFrame>
      <p:graphicFrame>
        <p:nvGraphicFramePr>
          <p:cNvPr id="11" name="Content Placeholder 3">
            <a:extLst>
              <a:ext uri="{FF2B5EF4-FFF2-40B4-BE49-F238E27FC236}">
                <a16:creationId xmlns:a16="http://schemas.microsoft.com/office/drawing/2014/main" id="{E64AB1C3-3CD3-8494-C274-353FBAAACF0A}"/>
              </a:ext>
            </a:extLst>
          </p:cNvPr>
          <p:cNvGraphicFramePr>
            <a:graphicFrameLocks/>
          </p:cNvGraphicFramePr>
          <p:nvPr>
            <p:extLst>
              <p:ext uri="{D42A27DB-BD31-4B8C-83A1-F6EECF244321}">
                <p14:modId xmlns:p14="http://schemas.microsoft.com/office/powerpoint/2010/main" val="2736952119"/>
              </p:ext>
            </p:extLst>
          </p:nvPr>
        </p:nvGraphicFramePr>
        <p:xfrm>
          <a:off x="5708259" y="1914049"/>
          <a:ext cx="1132311" cy="1112520"/>
        </p:xfrm>
        <a:graphic>
          <a:graphicData uri="http://schemas.openxmlformats.org/drawingml/2006/table">
            <a:tbl>
              <a:tblPr firstRow="1" bandRow="1">
                <a:tableStyleId>{5940675A-B579-460E-94D1-54222C63F5DA}</a:tableStyleId>
              </a:tblPr>
              <a:tblGrid>
                <a:gridCol w="377437">
                  <a:extLst>
                    <a:ext uri="{9D8B030D-6E8A-4147-A177-3AD203B41FA5}">
                      <a16:colId xmlns:a16="http://schemas.microsoft.com/office/drawing/2014/main" val="1532376685"/>
                    </a:ext>
                  </a:extLst>
                </a:gridCol>
                <a:gridCol w="377437">
                  <a:extLst>
                    <a:ext uri="{9D8B030D-6E8A-4147-A177-3AD203B41FA5}">
                      <a16:colId xmlns:a16="http://schemas.microsoft.com/office/drawing/2014/main" val="2840535047"/>
                    </a:ext>
                  </a:extLst>
                </a:gridCol>
                <a:gridCol w="377437">
                  <a:extLst>
                    <a:ext uri="{9D8B030D-6E8A-4147-A177-3AD203B41FA5}">
                      <a16:colId xmlns:a16="http://schemas.microsoft.com/office/drawing/2014/main" val="995949620"/>
                    </a:ext>
                  </a:extLst>
                </a:gridCol>
              </a:tblGrid>
              <a:tr h="370840">
                <a:tc>
                  <a:txBody>
                    <a:bodyPr/>
                    <a:lstStyle/>
                    <a:p>
                      <a:r>
                        <a:rPr lang="en-US" dirty="0"/>
                        <a:t>1</a:t>
                      </a:r>
                    </a:p>
                  </a:txBody>
                  <a:tcPr/>
                </a:tc>
                <a:tc>
                  <a:txBody>
                    <a:bodyPr/>
                    <a:lstStyle/>
                    <a:p>
                      <a:endParaRPr lang="en-US" dirty="0"/>
                    </a:p>
                  </a:txBody>
                  <a:tcPr/>
                </a:tc>
                <a:tc>
                  <a:txBody>
                    <a:bodyPr/>
                    <a:lstStyle/>
                    <a:p>
                      <a:r>
                        <a:rPr lang="en-US" dirty="0"/>
                        <a:t>3</a:t>
                      </a:r>
                    </a:p>
                  </a:txBody>
                  <a:tcPr/>
                </a:tc>
                <a:extLst>
                  <a:ext uri="{0D108BD9-81ED-4DB2-BD59-A6C34878D82A}">
                    <a16:rowId xmlns:a16="http://schemas.microsoft.com/office/drawing/2014/main" val="3849956144"/>
                  </a:ext>
                </a:extLst>
              </a:tr>
              <a:tr h="370840">
                <a:tc>
                  <a:txBody>
                    <a:bodyPr/>
                    <a:lstStyle/>
                    <a:p>
                      <a:r>
                        <a:rPr lang="en-US" dirty="0"/>
                        <a:t>4</a:t>
                      </a:r>
                    </a:p>
                  </a:txBody>
                  <a:tcPr/>
                </a:tc>
                <a:tc>
                  <a:txBody>
                    <a:bodyPr/>
                    <a:lstStyle/>
                    <a:p>
                      <a:r>
                        <a:rPr lang="en-US" dirty="0"/>
                        <a:t>2</a:t>
                      </a:r>
                    </a:p>
                  </a:txBody>
                  <a:tcPr/>
                </a:tc>
                <a:tc>
                  <a:txBody>
                    <a:bodyPr/>
                    <a:lstStyle/>
                    <a:p>
                      <a:r>
                        <a:rPr lang="en-US" dirty="0"/>
                        <a:t>6</a:t>
                      </a:r>
                    </a:p>
                  </a:txBody>
                  <a:tcPr/>
                </a:tc>
                <a:extLst>
                  <a:ext uri="{0D108BD9-81ED-4DB2-BD59-A6C34878D82A}">
                    <a16:rowId xmlns:a16="http://schemas.microsoft.com/office/drawing/2014/main" val="3757436080"/>
                  </a:ext>
                </a:extLst>
              </a:tr>
              <a:tr h="370840">
                <a:tc>
                  <a:txBody>
                    <a:bodyPr/>
                    <a:lstStyle/>
                    <a:p>
                      <a:r>
                        <a:rPr lang="en-US" dirty="0"/>
                        <a:t>7</a:t>
                      </a:r>
                    </a:p>
                  </a:txBody>
                  <a:tcPr/>
                </a:tc>
                <a:tc>
                  <a:txBody>
                    <a:bodyPr/>
                    <a:lstStyle/>
                    <a:p>
                      <a:r>
                        <a:rPr lang="en-US" dirty="0"/>
                        <a:t>5</a:t>
                      </a:r>
                    </a:p>
                  </a:txBody>
                  <a:tcPr/>
                </a:tc>
                <a:tc>
                  <a:txBody>
                    <a:bodyPr/>
                    <a:lstStyle/>
                    <a:p>
                      <a:r>
                        <a:rPr lang="en-US" dirty="0"/>
                        <a:t>8</a:t>
                      </a:r>
                    </a:p>
                  </a:txBody>
                  <a:tcPr/>
                </a:tc>
                <a:extLst>
                  <a:ext uri="{0D108BD9-81ED-4DB2-BD59-A6C34878D82A}">
                    <a16:rowId xmlns:a16="http://schemas.microsoft.com/office/drawing/2014/main" val="1608896423"/>
                  </a:ext>
                </a:extLst>
              </a:tr>
            </a:tbl>
          </a:graphicData>
        </a:graphic>
      </p:graphicFrame>
      <p:graphicFrame>
        <p:nvGraphicFramePr>
          <p:cNvPr id="12" name="Content Placeholder 3">
            <a:extLst>
              <a:ext uri="{FF2B5EF4-FFF2-40B4-BE49-F238E27FC236}">
                <a16:creationId xmlns:a16="http://schemas.microsoft.com/office/drawing/2014/main" id="{0B1DF37F-4775-A883-2639-39A2E415E170}"/>
              </a:ext>
            </a:extLst>
          </p:cNvPr>
          <p:cNvGraphicFramePr>
            <a:graphicFrameLocks/>
          </p:cNvGraphicFramePr>
          <p:nvPr>
            <p:extLst>
              <p:ext uri="{D42A27DB-BD31-4B8C-83A1-F6EECF244321}">
                <p14:modId xmlns:p14="http://schemas.microsoft.com/office/powerpoint/2010/main" val="297743831"/>
              </p:ext>
            </p:extLst>
          </p:nvPr>
        </p:nvGraphicFramePr>
        <p:xfrm>
          <a:off x="5708258" y="3138689"/>
          <a:ext cx="1132311" cy="1112520"/>
        </p:xfrm>
        <a:graphic>
          <a:graphicData uri="http://schemas.openxmlformats.org/drawingml/2006/table">
            <a:tbl>
              <a:tblPr firstRow="1" bandRow="1">
                <a:tableStyleId>{5940675A-B579-460E-94D1-54222C63F5DA}</a:tableStyleId>
              </a:tblPr>
              <a:tblGrid>
                <a:gridCol w="377437">
                  <a:extLst>
                    <a:ext uri="{9D8B030D-6E8A-4147-A177-3AD203B41FA5}">
                      <a16:colId xmlns:a16="http://schemas.microsoft.com/office/drawing/2014/main" val="1532376685"/>
                    </a:ext>
                  </a:extLst>
                </a:gridCol>
                <a:gridCol w="377437">
                  <a:extLst>
                    <a:ext uri="{9D8B030D-6E8A-4147-A177-3AD203B41FA5}">
                      <a16:colId xmlns:a16="http://schemas.microsoft.com/office/drawing/2014/main" val="2840535047"/>
                    </a:ext>
                  </a:extLst>
                </a:gridCol>
                <a:gridCol w="377437">
                  <a:extLst>
                    <a:ext uri="{9D8B030D-6E8A-4147-A177-3AD203B41FA5}">
                      <a16:colId xmlns:a16="http://schemas.microsoft.com/office/drawing/2014/main" val="995949620"/>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3849956144"/>
                  </a:ext>
                </a:extLst>
              </a:tr>
              <a:tr h="370840">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3757436080"/>
                  </a:ext>
                </a:extLst>
              </a:tr>
              <a:tr h="370840">
                <a:tc>
                  <a:txBody>
                    <a:bodyPr/>
                    <a:lstStyle/>
                    <a:p>
                      <a:r>
                        <a:rPr lang="en-US" dirty="0"/>
                        <a:t>7</a:t>
                      </a:r>
                    </a:p>
                  </a:txBody>
                  <a:tcPr/>
                </a:tc>
                <a:tc>
                  <a:txBody>
                    <a:bodyPr/>
                    <a:lstStyle/>
                    <a:p>
                      <a:endParaRPr lang="en-US" dirty="0"/>
                    </a:p>
                  </a:txBody>
                  <a:tcPr/>
                </a:tc>
                <a:tc>
                  <a:txBody>
                    <a:bodyPr/>
                    <a:lstStyle/>
                    <a:p>
                      <a:r>
                        <a:rPr lang="en-US" dirty="0"/>
                        <a:t>8</a:t>
                      </a:r>
                    </a:p>
                  </a:txBody>
                  <a:tcPr/>
                </a:tc>
                <a:extLst>
                  <a:ext uri="{0D108BD9-81ED-4DB2-BD59-A6C34878D82A}">
                    <a16:rowId xmlns:a16="http://schemas.microsoft.com/office/drawing/2014/main" val="1608896423"/>
                  </a:ext>
                </a:extLst>
              </a:tr>
            </a:tbl>
          </a:graphicData>
        </a:graphic>
      </p:graphicFrame>
      <p:graphicFrame>
        <p:nvGraphicFramePr>
          <p:cNvPr id="13" name="Content Placeholder 3">
            <a:extLst>
              <a:ext uri="{FF2B5EF4-FFF2-40B4-BE49-F238E27FC236}">
                <a16:creationId xmlns:a16="http://schemas.microsoft.com/office/drawing/2014/main" id="{7F717316-CC57-AAF8-BF4A-0A0686C7ADAE}"/>
              </a:ext>
            </a:extLst>
          </p:cNvPr>
          <p:cNvGraphicFramePr>
            <a:graphicFrameLocks/>
          </p:cNvGraphicFramePr>
          <p:nvPr>
            <p:extLst>
              <p:ext uri="{D42A27DB-BD31-4B8C-83A1-F6EECF244321}">
                <p14:modId xmlns:p14="http://schemas.microsoft.com/office/powerpoint/2010/main" val="238305003"/>
              </p:ext>
            </p:extLst>
          </p:nvPr>
        </p:nvGraphicFramePr>
        <p:xfrm>
          <a:off x="5708257" y="4411280"/>
          <a:ext cx="1132311" cy="1112520"/>
        </p:xfrm>
        <a:graphic>
          <a:graphicData uri="http://schemas.openxmlformats.org/drawingml/2006/table">
            <a:tbl>
              <a:tblPr firstRow="1" bandRow="1">
                <a:tableStyleId>{5940675A-B579-460E-94D1-54222C63F5DA}</a:tableStyleId>
              </a:tblPr>
              <a:tblGrid>
                <a:gridCol w="377437">
                  <a:extLst>
                    <a:ext uri="{9D8B030D-6E8A-4147-A177-3AD203B41FA5}">
                      <a16:colId xmlns:a16="http://schemas.microsoft.com/office/drawing/2014/main" val="1532376685"/>
                    </a:ext>
                  </a:extLst>
                </a:gridCol>
                <a:gridCol w="377437">
                  <a:extLst>
                    <a:ext uri="{9D8B030D-6E8A-4147-A177-3AD203B41FA5}">
                      <a16:colId xmlns:a16="http://schemas.microsoft.com/office/drawing/2014/main" val="2840535047"/>
                    </a:ext>
                  </a:extLst>
                </a:gridCol>
                <a:gridCol w="377437">
                  <a:extLst>
                    <a:ext uri="{9D8B030D-6E8A-4147-A177-3AD203B41FA5}">
                      <a16:colId xmlns:a16="http://schemas.microsoft.com/office/drawing/2014/main" val="995949620"/>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3849956144"/>
                  </a:ext>
                </a:extLst>
              </a:tr>
              <a:tr h="370840">
                <a:tc>
                  <a:txBody>
                    <a:bodyPr/>
                    <a:lstStyle/>
                    <a:p>
                      <a:endParaRPr lang="en-US" dirty="0"/>
                    </a:p>
                  </a:txBody>
                  <a:tcPr/>
                </a:tc>
                <a:tc>
                  <a:txBody>
                    <a:bodyPr/>
                    <a:lstStyle/>
                    <a:p>
                      <a:r>
                        <a:rPr lang="en-US" dirty="0"/>
                        <a:t>4</a:t>
                      </a:r>
                    </a:p>
                  </a:txBody>
                  <a:tcPr/>
                </a:tc>
                <a:tc>
                  <a:txBody>
                    <a:bodyPr/>
                    <a:lstStyle/>
                    <a:p>
                      <a:r>
                        <a:rPr lang="en-US" dirty="0"/>
                        <a:t>6</a:t>
                      </a:r>
                    </a:p>
                  </a:txBody>
                  <a:tcPr/>
                </a:tc>
                <a:extLst>
                  <a:ext uri="{0D108BD9-81ED-4DB2-BD59-A6C34878D82A}">
                    <a16:rowId xmlns:a16="http://schemas.microsoft.com/office/drawing/2014/main" val="3757436080"/>
                  </a:ext>
                </a:extLst>
              </a:tr>
              <a:tr h="370840">
                <a:tc>
                  <a:txBody>
                    <a:bodyPr/>
                    <a:lstStyle/>
                    <a:p>
                      <a:r>
                        <a:rPr lang="en-US" dirty="0"/>
                        <a:t>7</a:t>
                      </a:r>
                    </a:p>
                  </a:txBody>
                  <a:tcPr/>
                </a:tc>
                <a:tc>
                  <a:txBody>
                    <a:bodyPr/>
                    <a:lstStyle/>
                    <a:p>
                      <a:r>
                        <a:rPr lang="en-US" dirty="0"/>
                        <a:t>5</a:t>
                      </a:r>
                    </a:p>
                  </a:txBody>
                  <a:tcPr/>
                </a:tc>
                <a:tc>
                  <a:txBody>
                    <a:bodyPr/>
                    <a:lstStyle/>
                    <a:p>
                      <a:r>
                        <a:rPr lang="en-US" dirty="0"/>
                        <a:t>8</a:t>
                      </a:r>
                    </a:p>
                  </a:txBody>
                  <a:tcPr/>
                </a:tc>
                <a:extLst>
                  <a:ext uri="{0D108BD9-81ED-4DB2-BD59-A6C34878D82A}">
                    <a16:rowId xmlns:a16="http://schemas.microsoft.com/office/drawing/2014/main" val="1608896423"/>
                  </a:ext>
                </a:extLst>
              </a:tr>
            </a:tbl>
          </a:graphicData>
        </a:graphic>
      </p:graphicFrame>
      <p:graphicFrame>
        <p:nvGraphicFramePr>
          <p:cNvPr id="14" name="Content Placeholder 3">
            <a:extLst>
              <a:ext uri="{FF2B5EF4-FFF2-40B4-BE49-F238E27FC236}">
                <a16:creationId xmlns:a16="http://schemas.microsoft.com/office/drawing/2014/main" id="{5AA2E199-1460-FA05-BA48-21CBE6A698A4}"/>
              </a:ext>
            </a:extLst>
          </p:cNvPr>
          <p:cNvGraphicFramePr>
            <a:graphicFrameLocks/>
          </p:cNvGraphicFramePr>
          <p:nvPr>
            <p:extLst>
              <p:ext uri="{D42A27DB-BD31-4B8C-83A1-F6EECF244321}">
                <p14:modId xmlns:p14="http://schemas.microsoft.com/office/powerpoint/2010/main" val="3833700871"/>
              </p:ext>
            </p:extLst>
          </p:nvPr>
        </p:nvGraphicFramePr>
        <p:xfrm>
          <a:off x="5708257" y="5683871"/>
          <a:ext cx="1132311" cy="1112520"/>
        </p:xfrm>
        <a:graphic>
          <a:graphicData uri="http://schemas.openxmlformats.org/drawingml/2006/table">
            <a:tbl>
              <a:tblPr firstRow="1" bandRow="1">
                <a:tableStyleId>{5940675A-B579-460E-94D1-54222C63F5DA}</a:tableStyleId>
              </a:tblPr>
              <a:tblGrid>
                <a:gridCol w="377437">
                  <a:extLst>
                    <a:ext uri="{9D8B030D-6E8A-4147-A177-3AD203B41FA5}">
                      <a16:colId xmlns:a16="http://schemas.microsoft.com/office/drawing/2014/main" val="1532376685"/>
                    </a:ext>
                  </a:extLst>
                </a:gridCol>
                <a:gridCol w="377437">
                  <a:extLst>
                    <a:ext uri="{9D8B030D-6E8A-4147-A177-3AD203B41FA5}">
                      <a16:colId xmlns:a16="http://schemas.microsoft.com/office/drawing/2014/main" val="2840535047"/>
                    </a:ext>
                  </a:extLst>
                </a:gridCol>
                <a:gridCol w="377437">
                  <a:extLst>
                    <a:ext uri="{9D8B030D-6E8A-4147-A177-3AD203B41FA5}">
                      <a16:colId xmlns:a16="http://schemas.microsoft.com/office/drawing/2014/main" val="995949620"/>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3849956144"/>
                  </a:ext>
                </a:extLst>
              </a:tr>
              <a:tr h="370840">
                <a:tc>
                  <a:txBody>
                    <a:bodyPr/>
                    <a:lstStyle/>
                    <a:p>
                      <a:r>
                        <a:rPr lang="en-US" dirty="0"/>
                        <a:t>4</a:t>
                      </a:r>
                    </a:p>
                  </a:txBody>
                  <a:tcPr/>
                </a:tc>
                <a:tc>
                  <a:txBody>
                    <a:bodyPr/>
                    <a:lstStyle/>
                    <a:p>
                      <a:r>
                        <a:rPr lang="en-US" dirty="0"/>
                        <a:t>6</a:t>
                      </a:r>
                    </a:p>
                  </a:txBody>
                  <a:tcPr/>
                </a:tc>
                <a:tc>
                  <a:txBody>
                    <a:bodyPr/>
                    <a:lstStyle/>
                    <a:p>
                      <a:endParaRPr lang="en-US" dirty="0"/>
                    </a:p>
                  </a:txBody>
                  <a:tcPr/>
                </a:tc>
                <a:extLst>
                  <a:ext uri="{0D108BD9-81ED-4DB2-BD59-A6C34878D82A}">
                    <a16:rowId xmlns:a16="http://schemas.microsoft.com/office/drawing/2014/main" val="3757436080"/>
                  </a:ext>
                </a:extLst>
              </a:tr>
              <a:tr h="370840">
                <a:tc>
                  <a:txBody>
                    <a:bodyPr/>
                    <a:lstStyle/>
                    <a:p>
                      <a:r>
                        <a:rPr lang="en-US" dirty="0"/>
                        <a:t>7</a:t>
                      </a:r>
                    </a:p>
                  </a:txBody>
                  <a:tcPr/>
                </a:tc>
                <a:tc>
                  <a:txBody>
                    <a:bodyPr/>
                    <a:lstStyle/>
                    <a:p>
                      <a:r>
                        <a:rPr lang="en-US" dirty="0"/>
                        <a:t>5</a:t>
                      </a:r>
                    </a:p>
                  </a:txBody>
                  <a:tcPr/>
                </a:tc>
                <a:tc>
                  <a:txBody>
                    <a:bodyPr/>
                    <a:lstStyle/>
                    <a:p>
                      <a:r>
                        <a:rPr lang="en-US" dirty="0"/>
                        <a:t>8</a:t>
                      </a:r>
                    </a:p>
                  </a:txBody>
                  <a:tcPr/>
                </a:tc>
                <a:extLst>
                  <a:ext uri="{0D108BD9-81ED-4DB2-BD59-A6C34878D82A}">
                    <a16:rowId xmlns:a16="http://schemas.microsoft.com/office/drawing/2014/main" val="1608896423"/>
                  </a:ext>
                </a:extLst>
              </a:tr>
            </a:tbl>
          </a:graphicData>
        </a:graphic>
      </p:graphicFrame>
      <p:graphicFrame>
        <p:nvGraphicFramePr>
          <p:cNvPr id="15" name="Content Placeholder 3">
            <a:extLst>
              <a:ext uri="{FF2B5EF4-FFF2-40B4-BE49-F238E27FC236}">
                <a16:creationId xmlns:a16="http://schemas.microsoft.com/office/drawing/2014/main" id="{B8E9B073-9351-528D-0A59-9C0216C6FB3C}"/>
              </a:ext>
            </a:extLst>
          </p:cNvPr>
          <p:cNvGraphicFramePr>
            <a:graphicFrameLocks/>
          </p:cNvGraphicFramePr>
          <p:nvPr>
            <p:extLst>
              <p:ext uri="{D42A27DB-BD31-4B8C-83A1-F6EECF244321}">
                <p14:modId xmlns:p14="http://schemas.microsoft.com/office/powerpoint/2010/main" val="35284860"/>
              </p:ext>
            </p:extLst>
          </p:nvPr>
        </p:nvGraphicFramePr>
        <p:xfrm>
          <a:off x="8324726" y="2222500"/>
          <a:ext cx="1132311" cy="1112520"/>
        </p:xfrm>
        <a:graphic>
          <a:graphicData uri="http://schemas.openxmlformats.org/drawingml/2006/table">
            <a:tbl>
              <a:tblPr firstRow="1" bandRow="1">
                <a:tableStyleId>{5940675A-B579-460E-94D1-54222C63F5DA}</a:tableStyleId>
              </a:tblPr>
              <a:tblGrid>
                <a:gridCol w="377437">
                  <a:extLst>
                    <a:ext uri="{9D8B030D-6E8A-4147-A177-3AD203B41FA5}">
                      <a16:colId xmlns:a16="http://schemas.microsoft.com/office/drawing/2014/main" val="1532376685"/>
                    </a:ext>
                  </a:extLst>
                </a:gridCol>
                <a:gridCol w="377437">
                  <a:extLst>
                    <a:ext uri="{9D8B030D-6E8A-4147-A177-3AD203B41FA5}">
                      <a16:colId xmlns:a16="http://schemas.microsoft.com/office/drawing/2014/main" val="2840535047"/>
                    </a:ext>
                  </a:extLst>
                </a:gridCol>
                <a:gridCol w="377437">
                  <a:extLst>
                    <a:ext uri="{9D8B030D-6E8A-4147-A177-3AD203B41FA5}">
                      <a16:colId xmlns:a16="http://schemas.microsoft.com/office/drawing/2014/main" val="995949620"/>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3849956144"/>
                  </a:ext>
                </a:extLst>
              </a:tr>
              <a:tr h="370840">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3757436080"/>
                  </a:ext>
                </a:extLst>
              </a:tr>
              <a:tr h="370840">
                <a:tc>
                  <a:txBody>
                    <a:bodyPr/>
                    <a:lstStyle/>
                    <a:p>
                      <a:endParaRPr lang="en-US" dirty="0"/>
                    </a:p>
                  </a:txBody>
                  <a:tcPr/>
                </a:tc>
                <a:tc>
                  <a:txBody>
                    <a:bodyPr/>
                    <a:lstStyle/>
                    <a:p>
                      <a:r>
                        <a:rPr lang="en-US" dirty="0"/>
                        <a:t>7</a:t>
                      </a:r>
                    </a:p>
                  </a:txBody>
                  <a:tcPr/>
                </a:tc>
                <a:tc>
                  <a:txBody>
                    <a:bodyPr/>
                    <a:lstStyle/>
                    <a:p>
                      <a:r>
                        <a:rPr lang="en-US" dirty="0"/>
                        <a:t>8</a:t>
                      </a:r>
                    </a:p>
                  </a:txBody>
                  <a:tcPr/>
                </a:tc>
                <a:extLst>
                  <a:ext uri="{0D108BD9-81ED-4DB2-BD59-A6C34878D82A}">
                    <a16:rowId xmlns:a16="http://schemas.microsoft.com/office/drawing/2014/main" val="1608896423"/>
                  </a:ext>
                </a:extLst>
              </a:tr>
            </a:tbl>
          </a:graphicData>
        </a:graphic>
      </p:graphicFrame>
      <p:graphicFrame>
        <p:nvGraphicFramePr>
          <p:cNvPr id="16" name="Content Placeholder 3">
            <a:extLst>
              <a:ext uri="{FF2B5EF4-FFF2-40B4-BE49-F238E27FC236}">
                <a16:creationId xmlns:a16="http://schemas.microsoft.com/office/drawing/2014/main" id="{6CAC2D55-D82F-9F05-6427-6E5C8F0E9186}"/>
              </a:ext>
            </a:extLst>
          </p:cNvPr>
          <p:cNvGraphicFramePr>
            <a:graphicFrameLocks/>
          </p:cNvGraphicFramePr>
          <p:nvPr>
            <p:extLst>
              <p:ext uri="{D42A27DB-BD31-4B8C-83A1-F6EECF244321}">
                <p14:modId xmlns:p14="http://schemas.microsoft.com/office/powerpoint/2010/main" val="4250576678"/>
              </p:ext>
            </p:extLst>
          </p:nvPr>
        </p:nvGraphicFramePr>
        <p:xfrm>
          <a:off x="8324725" y="3522981"/>
          <a:ext cx="1132311" cy="1112520"/>
        </p:xfrm>
        <a:graphic>
          <a:graphicData uri="http://schemas.openxmlformats.org/drawingml/2006/table">
            <a:tbl>
              <a:tblPr firstRow="1" bandRow="1">
                <a:tableStyleId>{5940675A-B579-460E-94D1-54222C63F5DA}</a:tableStyleId>
              </a:tblPr>
              <a:tblGrid>
                <a:gridCol w="377437">
                  <a:extLst>
                    <a:ext uri="{9D8B030D-6E8A-4147-A177-3AD203B41FA5}">
                      <a16:colId xmlns:a16="http://schemas.microsoft.com/office/drawing/2014/main" val="1532376685"/>
                    </a:ext>
                  </a:extLst>
                </a:gridCol>
                <a:gridCol w="377437">
                  <a:extLst>
                    <a:ext uri="{9D8B030D-6E8A-4147-A177-3AD203B41FA5}">
                      <a16:colId xmlns:a16="http://schemas.microsoft.com/office/drawing/2014/main" val="2840535047"/>
                    </a:ext>
                  </a:extLst>
                </a:gridCol>
                <a:gridCol w="377437">
                  <a:extLst>
                    <a:ext uri="{9D8B030D-6E8A-4147-A177-3AD203B41FA5}">
                      <a16:colId xmlns:a16="http://schemas.microsoft.com/office/drawing/2014/main" val="995949620"/>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3849956144"/>
                  </a:ext>
                </a:extLst>
              </a:tr>
              <a:tr h="370840">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3757436080"/>
                  </a:ext>
                </a:extLst>
              </a:tr>
              <a:tr h="370840">
                <a:tc>
                  <a:txBody>
                    <a:bodyPr/>
                    <a:lstStyle/>
                    <a:p>
                      <a:r>
                        <a:rPr lang="en-US" dirty="0"/>
                        <a:t>7</a:t>
                      </a:r>
                    </a:p>
                  </a:txBody>
                  <a:tcPr/>
                </a:tc>
                <a:tc>
                  <a:txBody>
                    <a:bodyPr/>
                    <a:lstStyle/>
                    <a:p>
                      <a:r>
                        <a:rPr lang="en-US" dirty="0"/>
                        <a:t>8</a:t>
                      </a:r>
                    </a:p>
                  </a:txBody>
                  <a:tcPr/>
                </a:tc>
                <a:tc>
                  <a:txBody>
                    <a:bodyPr/>
                    <a:lstStyle/>
                    <a:p>
                      <a:endParaRPr lang="en-US" dirty="0"/>
                    </a:p>
                  </a:txBody>
                  <a:tcPr/>
                </a:tc>
                <a:extLst>
                  <a:ext uri="{0D108BD9-81ED-4DB2-BD59-A6C34878D82A}">
                    <a16:rowId xmlns:a16="http://schemas.microsoft.com/office/drawing/2014/main" val="1608896423"/>
                  </a:ext>
                </a:extLst>
              </a:tr>
            </a:tbl>
          </a:graphicData>
        </a:graphic>
      </p:graphicFrame>
      <p:graphicFrame>
        <p:nvGraphicFramePr>
          <p:cNvPr id="17" name="Content Placeholder 3">
            <a:extLst>
              <a:ext uri="{FF2B5EF4-FFF2-40B4-BE49-F238E27FC236}">
                <a16:creationId xmlns:a16="http://schemas.microsoft.com/office/drawing/2014/main" id="{5EA409A6-CF67-5D3F-18C6-CA13D490819A}"/>
              </a:ext>
            </a:extLst>
          </p:cNvPr>
          <p:cNvGraphicFramePr>
            <a:graphicFrameLocks/>
          </p:cNvGraphicFramePr>
          <p:nvPr>
            <p:extLst>
              <p:ext uri="{D42A27DB-BD31-4B8C-83A1-F6EECF244321}">
                <p14:modId xmlns:p14="http://schemas.microsoft.com/office/powerpoint/2010/main" val="231123235"/>
              </p:ext>
            </p:extLst>
          </p:nvPr>
        </p:nvGraphicFramePr>
        <p:xfrm>
          <a:off x="8324724" y="4823462"/>
          <a:ext cx="1132311" cy="1112520"/>
        </p:xfrm>
        <a:graphic>
          <a:graphicData uri="http://schemas.openxmlformats.org/drawingml/2006/table">
            <a:tbl>
              <a:tblPr firstRow="1" bandRow="1">
                <a:tableStyleId>{5940675A-B579-460E-94D1-54222C63F5DA}</a:tableStyleId>
              </a:tblPr>
              <a:tblGrid>
                <a:gridCol w="377437">
                  <a:extLst>
                    <a:ext uri="{9D8B030D-6E8A-4147-A177-3AD203B41FA5}">
                      <a16:colId xmlns:a16="http://schemas.microsoft.com/office/drawing/2014/main" val="1532376685"/>
                    </a:ext>
                  </a:extLst>
                </a:gridCol>
                <a:gridCol w="377437">
                  <a:extLst>
                    <a:ext uri="{9D8B030D-6E8A-4147-A177-3AD203B41FA5}">
                      <a16:colId xmlns:a16="http://schemas.microsoft.com/office/drawing/2014/main" val="2840535047"/>
                    </a:ext>
                  </a:extLst>
                </a:gridCol>
                <a:gridCol w="377437">
                  <a:extLst>
                    <a:ext uri="{9D8B030D-6E8A-4147-A177-3AD203B41FA5}">
                      <a16:colId xmlns:a16="http://schemas.microsoft.com/office/drawing/2014/main" val="995949620"/>
                    </a:ext>
                  </a:extLst>
                </a:gridCol>
              </a:tblGrid>
              <a:tr h="370840">
                <a:tc>
                  <a:txBody>
                    <a:bodyPr/>
                    <a:lstStyle/>
                    <a:p>
                      <a:r>
                        <a:rPr lang="en-US" dirty="0"/>
                        <a:t>1</a:t>
                      </a:r>
                    </a:p>
                  </a:txBody>
                  <a:tcPr>
                    <a:solidFill>
                      <a:schemeClr val="tx2">
                        <a:lumMod val="50000"/>
                      </a:schemeClr>
                    </a:solidFill>
                  </a:tcPr>
                </a:tc>
                <a:tc>
                  <a:txBody>
                    <a:bodyPr/>
                    <a:lstStyle/>
                    <a:p>
                      <a:r>
                        <a:rPr lang="en-US" dirty="0"/>
                        <a:t>2</a:t>
                      </a:r>
                    </a:p>
                  </a:txBody>
                  <a:tcPr>
                    <a:solidFill>
                      <a:schemeClr val="tx2">
                        <a:lumMod val="50000"/>
                      </a:schemeClr>
                    </a:solidFill>
                  </a:tcPr>
                </a:tc>
                <a:tc>
                  <a:txBody>
                    <a:bodyPr/>
                    <a:lstStyle/>
                    <a:p>
                      <a:r>
                        <a:rPr lang="en-US" dirty="0"/>
                        <a:t>3</a:t>
                      </a:r>
                    </a:p>
                  </a:txBody>
                  <a:tcPr>
                    <a:solidFill>
                      <a:schemeClr val="tx2">
                        <a:lumMod val="50000"/>
                      </a:schemeClr>
                    </a:solidFill>
                  </a:tcPr>
                </a:tc>
                <a:extLst>
                  <a:ext uri="{0D108BD9-81ED-4DB2-BD59-A6C34878D82A}">
                    <a16:rowId xmlns:a16="http://schemas.microsoft.com/office/drawing/2014/main" val="3849956144"/>
                  </a:ext>
                </a:extLst>
              </a:tr>
              <a:tr h="370840">
                <a:tc>
                  <a:txBody>
                    <a:bodyPr/>
                    <a:lstStyle/>
                    <a:p>
                      <a:r>
                        <a:rPr lang="en-US" dirty="0"/>
                        <a:t>4</a:t>
                      </a:r>
                    </a:p>
                  </a:txBody>
                  <a:tcPr>
                    <a:solidFill>
                      <a:schemeClr val="tx2">
                        <a:lumMod val="50000"/>
                      </a:schemeClr>
                    </a:solidFill>
                  </a:tcPr>
                </a:tc>
                <a:tc>
                  <a:txBody>
                    <a:bodyPr/>
                    <a:lstStyle/>
                    <a:p>
                      <a:endParaRPr lang="en-US" dirty="0"/>
                    </a:p>
                  </a:txBody>
                  <a:tcPr>
                    <a:solidFill>
                      <a:schemeClr val="tx2">
                        <a:lumMod val="50000"/>
                      </a:schemeClr>
                    </a:solidFill>
                  </a:tcPr>
                </a:tc>
                <a:tc>
                  <a:txBody>
                    <a:bodyPr/>
                    <a:lstStyle/>
                    <a:p>
                      <a:r>
                        <a:rPr lang="en-US" dirty="0"/>
                        <a:t>6</a:t>
                      </a:r>
                    </a:p>
                  </a:txBody>
                  <a:tcPr>
                    <a:solidFill>
                      <a:schemeClr val="tx2">
                        <a:lumMod val="50000"/>
                      </a:schemeClr>
                    </a:solidFill>
                  </a:tcPr>
                </a:tc>
                <a:extLst>
                  <a:ext uri="{0D108BD9-81ED-4DB2-BD59-A6C34878D82A}">
                    <a16:rowId xmlns:a16="http://schemas.microsoft.com/office/drawing/2014/main" val="3757436080"/>
                  </a:ext>
                </a:extLst>
              </a:tr>
              <a:tr h="370840">
                <a:tc>
                  <a:txBody>
                    <a:bodyPr/>
                    <a:lstStyle/>
                    <a:p>
                      <a:r>
                        <a:rPr lang="en-US" dirty="0"/>
                        <a:t>7</a:t>
                      </a:r>
                    </a:p>
                  </a:txBody>
                  <a:tcPr>
                    <a:solidFill>
                      <a:schemeClr val="tx2">
                        <a:lumMod val="50000"/>
                      </a:schemeClr>
                    </a:solidFill>
                  </a:tcPr>
                </a:tc>
                <a:tc>
                  <a:txBody>
                    <a:bodyPr/>
                    <a:lstStyle/>
                    <a:p>
                      <a:r>
                        <a:rPr lang="en-US" dirty="0"/>
                        <a:t>5</a:t>
                      </a:r>
                    </a:p>
                  </a:txBody>
                  <a:tcPr>
                    <a:solidFill>
                      <a:schemeClr val="tx2">
                        <a:lumMod val="50000"/>
                      </a:schemeClr>
                    </a:solidFill>
                  </a:tcPr>
                </a:tc>
                <a:tc>
                  <a:txBody>
                    <a:bodyPr/>
                    <a:lstStyle/>
                    <a:p>
                      <a:r>
                        <a:rPr lang="en-US" dirty="0"/>
                        <a:t>8</a:t>
                      </a:r>
                    </a:p>
                  </a:txBody>
                  <a:tcPr>
                    <a:solidFill>
                      <a:schemeClr val="tx2">
                        <a:lumMod val="50000"/>
                      </a:schemeClr>
                    </a:solidFill>
                  </a:tcPr>
                </a:tc>
                <a:extLst>
                  <a:ext uri="{0D108BD9-81ED-4DB2-BD59-A6C34878D82A}">
                    <a16:rowId xmlns:a16="http://schemas.microsoft.com/office/drawing/2014/main" val="1608896423"/>
                  </a:ext>
                </a:extLst>
              </a:tr>
            </a:tbl>
          </a:graphicData>
        </a:graphic>
      </p:graphicFrame>
      <p:cxnSp>
        <p:nvCxnSpPr>
          <p:cNvPr id="19" name="Straight Arrow Connector 18">
            <a:extLst>
              <a:ext uri="{FF2B5EF4-FFF2-40B4-BE49-F238E27FC236}">
                <a16:creationId xmlns:a16="http://schemas.microsoft.com/office/drawing/2014/main" id="{13715E24-06BC-E82D-D2B0-87B8B3A0A42C}"/>
              </a:ext>
            </a:extLst>
          </p:cNvPr>
          <p:cNvCxnSpPr>
            <a:endCxn id="8" idx="1"/>
          </p:cNvCxnSpPr>
          <p:nvPr/>
        </p:nvCxnSpPr>
        <p:spPr>
          <a:xfrm>
            <a:off x="1951462" y="2778760"/>
            <a:ext cx="104139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3D8711-629A-4F1F-2C68-FAABEE359EF4}"/>
              </a:ext>
            </a:extLst>
          </p:cNvPr>
          <p:cNvCxnSpPr>
            <a:endCxn id="9" idx="1"/>
          </p:cNvCxnSpPr>
          <p:nvPr/>
        </p:nvCxnSpPr>
        <p:spPr>
          <a:xfrm>
            <a:off x="1951462" y="2778760"/>
            <a:ext cx="1041393" cy="13004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8448432B-F0C8-3539-6A48-27F5A8F3500C}"/>
              </a:ext>
            </a:extLst>
          </p:cNvPr>
          <p:cNvCxnSpPr>
            <a:cxnSpLocks/>
            <a:endCxn id="10" idx="1"/>
          </p:cNvCxnSpPr>
          <p:nvPr/>
        </p:nvCxnSpPr>
        <p:spPr>
          <a:xfrm>
            <a:off x="1951462" y="2778760"/>
            <a:ext cx="1041393" cy="266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C2959F33-A63F-29CA-82EB-994EF2381700}"/>
              </a:ext>
            </a:extLst>
          </p:cNvPr>
          <p:cNvSpPr txBox="1"/>
          <p:nvPr/>
        </p:nvSpPr>
        <p:spPr>
          <a:xfrm>
            <a:off x="2472158" y="2470309"/>
            <a:ext cx="2512437" cy="2862322"/>
          </a:xfrm>
          <a:prstGeom prst="rect">
            <a:avLst/>
          </a:prstGeom>
          <a:noFill/>
        </p:spPr>
        <p:txBody>
          <a:bodyPr wrap="square" rtlCol="0">
            <a:spAutoFit/>
          </a:bodyPr>
          <a:lstStyle/>
          <a:p>
            <a:r>
              <a:rPr lang="en-US" dirty="0"/>
              <a:t>U				h=4</a:t>
            </a:r>
          </a:p>
          <a:p>
            <a:endParaRPr lang="en-US" dirty="0"/>
          </a:p>
          <a:p>
            <a:endParaRPr lang="en-US" dirty="0"/>
          </a:p>
          <a:p>
            <a:endParaRPr lang="en-US" dirty="0"/>
          </a:p>
          <a:p>
            <a:endParaRPr lang="en-US" dirty="0"/>
          </a:p>
          <a:p>
            <a:r>
              <a:rPr lang="en-US" dirty="0"/>
              <a:t>D				h=4</a:t>
            </a:r>
          </a:p>
          <a:p>
            <a:endParaRPr lang="en-US" dirty="0"/>
          </a:p>
          <a:p>
            <a:endParaRPr lang="en-US" dirty="0"/>
          </a:p>
          <a:p>
            <a:endParaRPr lang="en-US" dirty="0"/>
          </a:p>
          <a:p>
            <a:r>
              <a:rPr lang="en-US" dirty="0"/>
              <a:t>R				h=6</a:t>
            </a:r>
          </a:p>
        </p:txBody>
      </p:sp>
      <p:cxnSp>
        <p:nvCxnSpPr>
          <p:cNvPr id="26" name="Straight Arrow Connector 25">
            <a:extLst>
              <a:ext uri="{FF2B5EF4-FFF2-40B4-BE49-F238E27FC236}">
                <a16:creationId xmlns:a16="http://schemas.microsoft.com/office/drawing/2014/main" id="{5748B29B-A186-4EFB-50D4-BF115FA9AEEB}"/>
              </a:ext>
            </a:extLst>
          </p:cNvPr>
          <p:cNvCxnSpPr>
            <a:cxnSpLocks/>
            <a:stCxn id="10" idx="3"/>
            <a:endCxn id="14" idx="1"/>
          </p:cNvCxnSpPr>
          <p:nvPr/>
        </p:nvCxnSpPr>
        <p:spPr>
          <a:xfrm>
            <a:off x="4125166" y="5440363"/>
            <a:ext cx="1583091" cy="7997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6BFA91F-55B5-F826-8574-B9477D67EB1D}"/>
              </a:ext>
            </a:extLst>
          </p:cNvPr>
          <p:cNvCxnSpPr>
            <a:cxnSpLocks/>
            <a:stCxn id="10" idx="3"/>
            <a:endCxn id="13" idx="1"/>
          </p:cNvCxnSpPr>
          <p:nvPr/>
        </p:nvCxnSpPr>
        <p:spPr>
          <a:xfrm flipV="1">
            <a:off x="4125166" y="4967540"/>
            <a:ext cx="1583091" cy="4728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B080AF7-A025-BB56-F774-CFF1D6A79930}"/>
              </a:ext>
            </a:extLst>
          </p:cNvPr>
          <p:cNvCxnSpPr>
            <a:cxnSpLocks/>
            <a:stCxn id="10" idx="3"/>
            <a:endCxn id="12" idx="1"/>
          </p:cNvCxnSpPr>
          <p:nvPr/>
        </p:nvCxnSpPr>
        <p:spPr>
          <a:xfrm flipV="1">
            <a:off x="4125166" y="3694949"/>
            <a:ext cx="1583092" cy="17454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850907C-5818-3699-334D-D72535FEFE1B}"/>
              </a:ext>
            </a:extLst>
          </p:cNvPr>
          <p:cNvCxnSpPr>
            <a:cxnSpLocks/>
            <a:stCxn id="10" idx="3"/>
            <a:endCxn id="11" idx="1"/>
          </p:cNvCxnSpPr>
          <p:nvPr/>
        </p:nvCxnSpPr>
        <p:spPr>
          <a:xfrm flipV="1">
            <a:off x="4125166" y="2470309"/>
            <a:ext cx="1583093" cy="297005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3753F83-5F37-B281-5CD1-16C0339EE3AC}"/>
              </a:ext>
            </a:extLst>
          </p:cNvPr>
          <p:cNvSpPr txBox="1"/>
          <p:nvPr/>
        </p:nvSpPr>
        <p:spPr>
          <a:xfrm>
            <a:off x="5166559" y="2470309"/>
            <a:ext cx="2512437" cy="3693319"/>
          </a:xfrm>
          <a:prstGeom prst="rect">
            <a:avLst/>
          </a:prstGeom>
          <a:noFill/>
        </p:spPr>
        <p:txBody>
          <a:bodyPr wrap="square" rtlCol="0">
            <a:spAutoFit/>
          </a:bodyPr>
          <a:lstStyle/>
          <a:p>
            <a:r>
              <a:rPr lang="en-US" dirty="0"/>
              <a:t>U				h=5</a:t>
            </a:r>
          </a:p>
          <a:p>
            <a:endParaRPr lang="en-US" dirty="0"/>
          </a:p>
          <a:p>
            <a:endParaRPr lang="en-US" dirty="0"/>
          </a:p>
          <a:p>
            <a:endParaRPr lang="en-US" dirty="0"/>
          </a:p>
          <a:p>
            <a:r>
              <a:rPr lang="en-US" dirty="0"/>
              <a:t>D				h=7</a:t>
            </a:r>
          </a:p>
          <a:p>
            <a:endParaRPr lang="en-US" dirty="0"/>
          </a:p>
          <a:p>
            <a:endParaRPr lang="en-US" dirty="0"/>
          </a:p>
          <a:p>
            <a:endParaRPr lang="en-US" dirty="0"/>
          </a:p>
          <a:p>
            <a:r>
              <a:rPr lang="en-US" dirty="0"/>
              <a:t>L				h=5</a:t>
            </a:r>
          </a:p>
          <a:p>
            <a:endParaRPr lang="en-US" dirty="0"/>
          </a:p>
          <a:p>
            <a:endParaRPr lang="en-US" dirty="0"/>
          </a:p>
          <a:p>
            <a:endParaRPr lang="en-US" sz="1200" dirty="0"/>
          </a:p>
          <a:p>
            <a:r>
              <a:rPr lang="en-US" dirty="0"/>
              <a:t>R				h=5</a:t>
            </a:r>
          </a:p>
        </p:txBody>
      </p:sp>
      <p:cxnSp>
        <p:nvCxnSpPr>
          <p:cNvPr id="39" name="Straight Arrow Connector 38">
            <a:extLst>
              <a:ext uri="{FF2B5EF4-FFF2-40B4-BE49-F238E27FC236}">
                <a16:creationId xmlns:a16="http://schemas.microsoft.com/office/drawing/2014/main" id="{B7F86D79-1260-A7CF-519B-3FBCEB7E47EB}"/>
              </a:ext>
            </a:extLst>
          </p:cNvPr>
          <p:cNvCxnSpPr>
            <a:cxnSpLocks/>
            <a:endCxn id="17" idx="1"/>
          </p:cNvCxnSpPr>
          <p:nvPr/>
        </p:nvCxnSpPr>
        <p:spPr>
          <a:xfrm>
            <a:off x="6840568" y="3694949"/>
            <a:ext cx="1484156" cy="16847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161B2A5-FC9A-DAF1-1A8C-84C48A195488}"/>
              </a:ext>
            </a:extLst>
          </p:cNvPr>
          <p:cNvCxnSpPr>
            <a:cxnSpLocks/>
            <a:endCxn id="16" idx="1"/>
          </p:cNvCxnSpPr>
          <p:nvPr/>
        </p:nvCxnSpPr>
        <p:spPr>
          <a:xfrm>
            <a:off x="6840567" y="3694949"/>
            <a:ext cx="1484158" cy="38429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C156392-0196-32F4-14E8-1010D3F326E5}"/>
              </a:ext>
            </a:extLst>
          </p:cNvPr>
          <p:cNvCxnSpPr>
            <a:cxnSpLocks/>
            <a:endCxn id="15" idx="1"/>
          </p:cNvCxnSpPr>
          <p:nvPr/>
        </p:nvCxnSpPr>
        <p:spPr>
          <a:xfrm flipV="1">
            <a:off x="6840568" y="2778760"/>
            <a:ext cx="1484158" cy="89463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EDFC4C1-FD06-1FD7-F9CB-CEBA04ECCF6A}"/>
              </a:ext>
            </a:extLst>
          </p:cNvPr>
          <p:cNvSpPr txBox="1"/>
          <p:nvPr/>
        </p:nvSpPr>
        <p:spPr>
          <a:xfrm>
            <a:off x="7860960" y="2578041"/>
            <a:ext cx="2512437" cy="2862322"/>
          </a:xfrm>
          <a:prstGeom prst="rect">
            <a:avLst/>
          </a:prstGeom>
          <a:noFill/>
        </p:spPr>
        <p:txBody>
          <a:bodyPr wrap="square" rtlCol="0">
            <a:spAutoFit/>
          </a:bodyPr>
          <a:lstStyle/>
          <a:p>
            <a:r>
              <a:rPr lang="en-US" dirty="0"/>
              <a:t>L				h=6</a:t>
            </a:r>
          </a:p>
          <a:p>
            <a:endParaRPr lang="en-US" dirty="0"/>
          </a:p>
          <a:p>
            <a:endParaRPr lang="en-US" dirty="0"/>
          </a:p>
          <a:p>
            <a:endParaRPr lang="en-US" dirty="0"/>
          </a:p>
          <a:p>
            <a:endParaRPr lang="en-US" dirty="0"/>
          </a:p>
          <a:p>
            <a:r>
              <a:rPr lang="en-US" dirty="0"/>
              <a:t>R				h=9</a:t>
            </a:r>
          </a:p>
          <a:p>
            <a:endParaRPr lang="en-US" dirty="0"/>
          </a:p>
          <a:p>
            <a:endParaRPr lang="en-US" dirty="0"/>
          </a:p>
          <a:p>
            <a:endParaRPr lang="en-US" dirty="0"/>
          </a:p>
          <a:p>
            <a:r>
              <a:rPr lang="en-US" dirty="0"/>
              <a:t>U				h=6</a:t>
            </a:r>
          </a:p>
        </p:txBody>
      </p:sp>
      <p:sp>
        <p:nvSpPr>
          <p:cNvPr id="52" name="TextBox 51">
            <a:extLst>
              <a:ext uri="{FF2B5EF4-FFF2-40B4-BE49-F238E27FC236}">
                <a16:creationId xmlns:a16="http://schemas.microsoft.com/office/drawing/2014/main" id="{7E8A5E57-970C-899F-B13A-D637EEB8B5C7}"/>
              </a:ext>
            </a:extLst>
          </p:cNvPr>
          <p:cNvSpPr txBox="1"/>
          <p:nvPr/>
        </p:nvSpPr>
        <p:spPr>
          <a:xfrm>
            <a:off x="804831" y="3394671"/>
            <a:ext cx="10939162" cy="369332"/>
          </a:xfrm>
          <a:prstGeom prst="rect">
            <a:avLst/>
          </a:prstGeom>
          <a:noFill/>
        </p:spPr>
        <p:txBody>
          <a:bodyPr wrap="square" rtlCol="0">
            <a:spAutoFit/>
          </a:bodyPr>
          <a:lstStyle/>
          <a:p>
            <a:r>
              <a:rPr lang="en-US" dirty="0"/>
              <a:t>Initial State																		      Goal State</a:t>
            </a:r>
          </a:p>
        </p:txBody>
      </p:sp>
    </p:spTree>
    <p:extLst>
      <p:ext uri="{BB962C8B-B14F-4D97-AF65-F5344CB8AC3E}">
        <p14:creationId xmlns:p14="http://schemas.microsoft.com/office/powerpoint/2010/main" val="210463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8" grpId="0"/>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FE4E3-D37C-E45B-CF54-0509E151EF94}"/>
              </a:ext>
            </a:extLst>
          </p:cNvPr>
          <p:cNvSpPr>
            <a:spLocks noGrp="1"/>
          </p:cNvSpPr>
          <p:nvPr>
            <p:ph type="title"/>
          </p:nvPr>
        </p:nvSpPr>
        <p:spPr/>
        <p:txBody>
          <a:bodyPr/>
          <a:lstStyle/>
          <a:p>
            <a:r>
              <a:rPr lang="en-US" dirty="0"/>
              <a:t>Another Example</a:t>
            </a:r>
          </a:p>
        </p:txBody>
      </p:sp>
      <p:pic>
        <p:nvPicPr>
          <p:cNvPr id="5" name="Content Placeholder 4">
            <a:extLst>
              <a:ext uri="{FF2B5EF4-FFF2-40B4-BE49-F238E27FC236}">
                <a16:creationId xmlns:a16="http://schemas.microsoft.com/office/drawing/2014/main" id="{08F9015E-01D6-EC9C-2441-01B9CF822251}"/>
              </a:ext>
            </a:extLst>
          </p:cNvPr>
          <p:cNvPicPr>
            <a:picLocks noGrp="1" noChangeAspect="1"/>
          </p:cNvPicPr>
          <p:nvPr>
            <p:ph idx="1"/>
          </p:nvPr>
        </p:nvPicPr>
        <p:blipFill>
          <a:blip r:embed="rId2"/>
          <a:srcRect t="2346"/>
          <a:stretch>
            <a:fillRect/>
          </a:stretch>
        </p:blipFill>
        <p:spPr>
          <a:xfrm>
            <a:off x="2873298" y="1912246"/>
            <a:ext cx="6384987" cy="4945754"/>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4253603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00F5-869F-031F-7869-4876F5AEF4B3}"/>
              </a:ext>
            </a:extLst>
          </p:cNvPr>
          <p:cNvSpPr>
            <a:spLocks noGrp="1"/>
          </p:cNvSpPr>
          <p:nvPr>
            <p:ph type="title"/>
          </p:nvPr>
        </p:nvSpPr>
        <p:spPr/>
        <p:txBody>
          <a:bodyPr/>
          <a:lstStyle/>
          <a:p>
            <a:r>
              <a:rPr lang="en-US" dirty="0"/>
              <a:t>8-Queens Problem</a:t>
            </a:r>
          </a:p>
        </p:txBody>
      </p:sp>
      <p:pic>
        <p:nvPicPr>
          <p:cNvPr id="5" name="Content Placeholder 4">
            <a:extLst>
              <a:ext uri="{FF2B5EF4-FFF2-40B4-BE49-F238E27FC236}">
                <a16:creationId xmlns:a16="http://schemas.microsoft.com/office/drawing/2014/main" id="{D9889BB1-38C3-3D66-3B43-460BD47CA2E7}"/>
              </a:ext>
            </a:extLst>
          </p:cNvPr>
          <p:cNvPicPr>
            <a:picLocks noGrp="1" noChangeAspect="1"/>
          </p:cNvPicPr>
          <p:nvPr>
            <p:ph idx="1"/>
          </p:nvPr>
        </p:nvPicPr>
        <p:blipFill>
          <a:blip r:embed="rId2"/>
          <a:stretch>
            <a:fillRect/>
          </a:stretch>
        </p:blipFill>
        <p:spPr>
          <a:xfrm>
            <a:off x="2576358" y="2222500"/>
            <a:ext cx="7039283" cy="3636963"/>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2241378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DE07-4214-57D1-9F9C-B892D28CBA06}"/>
              </a:ext>
            </a:extLst>
          </p:cNvPr>
          <p:cNvSpPr>
            <a:spLocks noGrp="1"/>
          </p:cNvSpPr>
          <p:nvPr>
            <p:ph type="title"/>
          </p:nvPr>
        </p:nvSpPr>
        <p:spPr/>
        <p:txBody>
          <a:bodyPr/>
          <a:lstStyle/>
          <a:p>
            <a:r>
              <a:rPr lang="en-US" dirty="0"/>
              <a:t>Problems with Hill Climbing</a:t>
            </a:r>
          </a:p>
        </p:txBody>
      </p:sp>
      <p:sp>
        <p:nvSpPr>
          <p:cNvPr id="3" name="Content Placeholder 2">
            <a:extLst>
              <a:ext uri="{FF2B5EF4-FFF2-40B4-BE49-F238E27FC236}">
                <a16:creationId xmlns:a16="http://schemas.microsoft.com/office/drawing/2014/main" id="{0674E527-BFBD-50E3-6951-1CAE18D3E183}"/>
              </a:ext>
            </a:extLst>
          </p:cNvPr>
          <p:cNvSpPr>
            <a:spLocks noGrp="1"/>
          </p:cNvSpPr>
          <p:nvPr>
            <p:ph idx="1"/>
          </p:nvPr>
        </p:nvSpPr>
        <p:spPr/>
        <p:txBody>
          <a:bodyPr/>
          <a:lstStyle/>
          <a:p>
            <a:r>
              <a:rPr lang="en-US" b="1" dirty="0">
                <a:solidFill>
                  <a:schemeClr val="accent3"/>
                </a:solidFill>
              </a:rPr>
              <a:t>Local Maxima</a:t>
            </a:r>
          </a:p>
          <a:p>
            <a:r>
              <a:rPr lang="en-US" dirty="0"/>
              <a:t>A local maximum is a peak that is higher than each of its neighboring states but lower than the global maximum. Hill-climbing algorithms that reach the vicinity of a local maximum will be drawn upward toward the peak but will then be stuck with nowhere else to go.</a:t>
            </a:r>
          </a:p>
        </p:txBody>
      </p:sp>
    </p:spTree>
    <p:extLst>
      <p:ext uri="{BB962C8B-B14F-4D97-AF65-F5344CB8AC3E}">
        <p14:creationId xmlns:p14="http://schemas.microsoft.com/office/powerpoint/2010/main" val="14116854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1">
      <a:dk1>
        <a:srgbClr val="181818"/>
      </a:dk1>
      <a:lt1>
        <a:srgbClr val="181818"/>
      </a:lt1>
      <a:dk2>
        <a:srgbClr val="FFFFFF"/>
      </a:dk2>
      <a:lt2>
        <a:srgbClr val="FFFFFF"/>
      </a:lt2>
      <a:accent1>
        <a:srgbClr val="843AAB"/>
      </a:accent1>
      <a:accent2>
        <a:srgbClr val="E19933"/>
      </a:accent2>
      <a:accent3>
        <a:srgbClr val="DC5D3D"/>
      </a:accent3>
      <a:accent4>
        <a:srgbClr val="A967CB"/>
      </a:accent4>
      <a:accent5>
        <a:srgbClr val="5EA5DD"/>
      </a:accent5>
      <a:accent6>
        <a:srgbClr val="44BEA9"/>
      </a:accent6>
      <a:hlink>
        <a:srgbClr val="002060"/>
      </a:hlink>
      <a:folHlink>
        <a:srgbClr val="0070C0"/>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4160</TotalTime>
  <Words>1905</Words>
  <Application>Microsoft Office PowerPoint</Application>
  <PresentationFormat>Widescreen</PresentationFormat>
  <Paragraphs>309</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ＭＳ Ｐゴシック</vt:lpstr>
      <vt:lpstr>Calibri</vt:lpstr>
      <vt:lpstr>Century Gothic</vt:lpstr>
      <vt:lpstr>Wingdings 2</vt:lpstr>
      <vt:lpstr>Quotable</vt:lpstr>
      <vt:lpstr>Search in Complex Environments</vt:lpstr>
      <vt:lpstr>Agenda</vt:lpstr>
      <vt:lpstr>Local Search</vt:lpstr>
      <vt:lpstr>Hill Climbing/Gradient Descent Algorithms</vt:lpstr>
      <vt:lpstr>Hill Climbing Algorithm</vt:lpstr>
      <vt:lpstr>Examples</vt:lpstr>
      <vt:lpstr>Another Example</vt:lpstr>
      <vt:lpstr>8-Queens Problem</vt:lpstr>
      <vt:lpstr>Problems with Hill Climbing</vt:lpstr>
      <vt:lpstr>Problems with Hill Climbing</vt:lpstr>
      <vt:lpstr>Problems with Hill Climbing</vt:lpstr>
      <vt:lpstr>How fast is it?</vt:lpstr>
      <vt:lpstr>Variants of Hill Climbing Algorithms</vt:lpstr>
      <vt:lpstr>Simulated Annealing</vt:lpstr>
      <vt:lpstr>Simulated Annealing</vt:lpstr>
      <vt:lpstr>Simulated Annealing</vt:lpstr>
      <vt:lpstr>Simulated Annealing</vt:lpstr>
      <vt:lpstr>Local Beam Search</vt:lpstr>
      <vt:lpstr>Evolutionary Algorithms</vt:lpstr>
      <vt:lpstr>Example</vt:lpstr>
      <vt:lpstr>Genetic Algorithm - Terms</vt:lpstr>
      <vt:lpstr>How does it work?</vt:lpstr>
      <vt:lpstr>Encoding</vt:lpstr>
      <vt:lpstr>Crossover</vt:lpstr>
      <vt:lpstr>Example:</vt:lpstr>
      <vt:lpstr>Example: Uniform Crossover</vt:lpstr>
      <vt:lpstr>8 Queens Example</vt:lpstr>
      <vt:lpstr>Initial Population + Fitness (count of nonattacking pair of queens)</vt:lpstr>
      <vt:lpstr>Crossover</vt:lpstr>
      <vt:lpstr>Properties</vt:lpstr>
      <vt:lpstr>Knapsack Problem</vt:lpstr>
      <vt:lpstr>Tasks:</vt:lpstr>
      <vt:lpstr>PowerPoint Presentation</vt:lpstr>
      <vt:lpstr>PowerPoint Presentation</vt:lpstr>
      <vt:lpstr>PowerPoint Presentation</vt:lpstr>
      <vt:lpstr>PowerPoint Presentation</vt:lpstr>
      <vt:lpstr>PowerPoint Presentation</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Abeeha Sattar</dc:creator>
  <cp:lastModifiedBy>Abeeha Sattar</cp:lastModifiedBy>
  <cp:revision>662</cp:revision>
  <dcterms:created xsi:type="dcterms:W3CDTF">2026-01-20T09:40:17Z</dcterms:created>
  <dcterms:modified xsi:type="dcterms:W3CDTF">2026-02-19T08:43:59Z</dcterms:modified>
</cp:coreProperties>
</file>